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0" r:id="rId1"/>
  </p:sldMasterIdLst>
  <p:sldIdLst>
    <p:sldId id="270" r:id="rId2"/>
    <p:sldId id="261" r:id="rId3"/>
    <p:sldId id="263" r:id="rId4"/>
    <p:sldId id="272" r:id="rId5"/>
    <p:sldId id="264" r:id="rId6"/>
    <p:sldId id="271" r:id="rId7"/>
    <p:sldId id="262" r:id="rId8"/>
    <p:sldId id="267" r:id="rId9"/>
    <p:sldId id="268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-12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09621-CB6D-40C5-B35A-D8CE4B83E9ED}" type="datetimeFigureOut">
              <a:rPr lang="cs-CZ" smtClean="0"/>
              <a:pPr/>
              <a:t>12.10.2021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BC7DA-300E-41C7-9457-7875F4E5574B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128408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09621-CB6D-40C5-B35A-D8CE4B83E9ED}" type="datetimeFigureOut">
              <a:rPr lang="cs-CZ" smtClean="0"/>
              <a:pPr/>
              <a:t>12.10.2021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BC7DA-300E-41C7-9457-7875F4E5574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494484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09621-CB6D-40C5-B35A-D8CE4B83E9ED}" type="datetimeFigureOut">
              <a:rPr lang="cs-CZ" smtClean="0"/>
              <a:pPr/>
              <a:t>12.10.2021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BC7DA-300E-41C7-9457-7875F4E5574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725814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09621-CB6D-40C5-B35A-D8CE4B83E9ED}" type="datetimeFigureOut">
              <a:rPr lang="cs-CZ" smtClean="0"/>
              <a:pPr/>
              <a:t>12.10.2021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BC7DA-300E-41C7-9457-7875F4E5574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883925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09621-CB6D-40C5-B35A-D8CE4B83E9ED}" type="datetimeFigureOut">
              <a:rPr lang="cs-CZ" smtClean="0"/>
              <a:pPr/>
              <a:t>12.10.2021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BC7DA-300E-41C7-9457-7875F4E5574B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770126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09621-CB6D-40C5-B35A-D8CE4B83E9ED}" type="datetimeFigureOut">
              <a:rPr lang="cs-CZ" smtClean="0"/>
              <a:pPr/>
              <a:t>12.10.2021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BC7DA-300E-41C7-9457-7875F4E5574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793652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09621-CB6D-40C5-B35A-D8CE4B83E9ED}" type="datetimeFigureOut">
              <a:rPr lang="cs-CZ" smtClean="0"/>
              <a:pPr/>
              <a:t>12.10.2021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BC7DA-300E-41C7-9457-7875F4E5574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002634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09621-CB6D-40C5-B35A-D8CE4B83E9ED}" type="datetimeFigureOut">
              <a:rPr lang="cs-CZ" smtClean="0"/>
              <a:pPr/>
              <a:t>12.10.2021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BC7DA-300E-41C7-9457-7875F4E5574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824491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09621-CB6D-40C5-B35A-D8CE4B83E9ED}" type="datetimeFigureOut">
              <a:rPr lang="cs-CZ" smtClean="0"/>
              <a:pPr/>
              <a:t>12.10.2021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BC7DA-300E-41C7-9457-7875F4E5574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18082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EE09621-CB6D-40C5-B35A-D8CE4B83E9ED}" type="datetimeFigureOut">
              <a:rPr lang="cs-CZ" smtClean="0"/>
              <a:pPr/>
              <a:t>12.10.2021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0BC7DA-300E-41C7-9457-7875F4E5574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100335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09621-CB6D-40C5-B35A-D8CE4B83E9ED}" type="datetimeFigureOut">
              <a:rPr lang="cs-CZ" smtClean="0"/>
              <a:pPr/>
              <a:t>12.10.2021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BC7DA-300E-41C7-9457-7875F4E5574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388037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EE09621-CB6D-40C5-B35A-D8CE4B83E9ED}" type="datetimeFigureOut">
              <a:rPr lang="cs-CZ" smtClean="0"/>
              <a:pPr/>
              <a:t>12.10.2021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A0BC7DA-300E-41C7-9457-7875F4E5574B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74077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results.vida.cz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27773" y="3157405"/>
            <a:ext cx="10058400" cy="1729905"/>
          </a:xfrm>
        </p:spPr>
        <p:txBody>
          <a:bodyPr>
            <a:noAutofit/>
          </a:bodyPr>
          <a:lstStyle/>
          <a:p>
            <a:r>
              <a:rPr lang="cs-CZ" sz="4500" dirty="0" smtClean="0">
                <a:latin typeface="NimbusSan" panose="00000500000000000000" pitchFamily="50" charset="-18"/>
              </a:rPr>
              <a:t>VĚDA BEZ HRANIC – EXPOZIČNÍ HRA</a:t>
            </a:r>
            <a:endParaRPr lang="cs-CZ" sz="4500" dirty="0">
              <a:latin typeface="NimbusSan" panose="00000500000000000000" pitchFamily="50" charset="-18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454" y="1900371"/>
            <a:ext cx="6479771" cy="14381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2604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NimbusSan" panose="00000500000000000000" pitchFamily="50" charset="-18"/>
              </a:rPr>
              <a:t>Jak na to </a:t>
            </a:r>
            <a:endParaRPr lang="cs-CZ" dirty="0">
              <a:latin typeface="NimbusSan" panose="00000500000000000000" pitchFamily="50" charset="-18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NimbusSan" panose="00000500000000000000" pitchFamily="50" charset="-18"/>
              </a:rPr>
              <a:t> Budeme pracovat v týmech </a:t>
            </a:r>
            <a:r>
              <a:rPr lang="cs-CZ" sz="2800" dirty="0" smtClean="0">
                <a:latin typeface="NimbusSan" panose="00000500000000000000" pitchFamily="50" charset="-18"/>
              </a:rPr>
              <a:t>dvou až tří </a:t>
            </a:r>
            <a:r>
              <a:rPr lang="cs-CZ" sz="2800" dirty="0" smtClean="0">
                <a:latin typeface="NimbusSan" panose="00000500000000000000" pitchFamily="50" charset="-18"/>
              </a:rPr>
              <a:t>osob, každý tým potřebuje funkční chytrý telefon s androidem.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800" dirty="0" smtClean="0">
              <a:latin typeface="NimbusSan" panose="00000500000000000000" pitchFamily="50" charset="-18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NimbusSan" panose="00000500000000000000" pitchFamily="50" charset="-18"/>
              </a:rPr>
              <a:t> Na mobilu </a:t>
            </a:r>
            <a:r>
              <a:rPr lang="cs-CZ" sz="2800" dirty="0" smtClean="0">
                <a:latin typeface="NimbusSan" panose="00000500000000000000" pitchFamily="50" charset="-18"/>
              </a:rPr>
              <a:t>bude mít </a:t>
            </a:r>
            <a:r>
              <a:rPr lang="cs-CZ" sz="2800" dirty="0" smtClean="0">
                <a:latin typeface="NimbusSan" panose="00000500000000000000" pitchFamily="50" charset="-18"/>
              </a:rPr>
              <a:t>stáhnutou a </a:t>
            </a:r>
            <a:r>
              <a:rPr lang="cs-CZ" sz="2800" dirty="0">
                <a:latin typeface="NimbusSan" panose="00000500000000000000" pitchFamily="50" charset="-18"/>
              </a:rPr>
              <a:t>instalovanou aplikaci </a:t>
            </a:r>
            <a:r>
              <a:rPr lang="cs-CZ" sz="2800" dirty="0">
                <a:latin typeface="NimbusSan" panose="00000500000000000000" pitchFamily="50" charset="-18"/>
                <a:hlinkClick r:id="rId2"/>
              </a:rPr>
              <a:t>https://results.vida.cz</a:t>
            </a:r>
            <a:r>
              <a:rPr lang="cs-CZ" sz="2800" dirty="0" smtClean="0">
                <a:latin typeface="NimbusSan" panose="00000500000000000000" pitchFamily="50" charset="-18"/>
                <a:hlinkClick r:id="rId2"/>
              </a:rPr>
              <a:t>/</a:t>
            </a:r>
            <a:r>
              <a:rPr lang="cs-CZ" sz="2800" dirty="0" smtClean="0">
                <a:latin typeface="NimbusSan" panose="00000500000000000000" pitchFamily="50" charset="-18"/>
              </a:rPr>
              <a:t>.</a:t>
            </a:r>
            <a:endParaRPr lang="cs-CZ" sz="2800" dirty="0" smtClean="0">
              <a:latin typeface="NimbusSan" panose="00000500000000000000" pitchFamily="50" charset="-18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800" dirty="0" smtClean="0">
              <a:latin typeface="NimbusSan" panose="00000500000000000000" pitchFamily="50" charset="-18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NimbusSan" panose="00000500000000000000" pitchFamily="50" charset="-18"/>
              </a:rPr>
              <a:t> Povolte všechna požadovaná oprávnění pro hru (a v průběhu hry je pak nevypínejte).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="" xmlns:p14="http://schemas.microsoft.com/office/powerpoint/2010/main" val="2587810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NimbusSan" panose="00000500000000000000" pitchFamily="50" charset="-18"/>
              </a:rPr>
              <a:t>Co aplikace dělá</a:t>
            </a:r>
            <a:endParaRPr lang="cs-CZ" dirty="0">
              <a:latin typeface="NimbusSan" panose="00000500000000000000" pitchFamily="50" charset="-18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NimbusSan" panose="00000500000000000000" pitchFamily="50" charset="-18"/>
              </a:rPr>
              <a:t> Provádí vás celou hrou.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800" dirty="0" smtClean="0">
              <a:latin typeface="NimbusSan" panose="00000500000000000000" pitchFamily="50" charset="-18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NimbusSan" panose="00000500000000000000" pitchFamily="50" charset="-18"/>
              </a:rPr>
              <a:t> </a:t>
            </a:r>
            <a:r>
              <a:rPr lang="cs-CZ" sz="2800" b="1" dirty="0" smtClean="0">
                <a:latin typeface="NimbusSan" panose="00000500000000000000" pitchFamily="50" charset="-18"/>
              </a:rPr>
              <a:t>Říká vám, co máte dělat a v jakém pořadí.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800" dirty="0" smtClean="0">
              <a:latin typeface="NimbusSan" panose="00000500000000000000" pitchFamily="50" charset="-18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NimbusSan" panose="00000500000000000000" pitchFamily="50" charset="-18"/>
              </a:rPr>
              <a:t> </a:t>
            </a:r>
            <a:r>
              <a:rPr lang="cs-CZ" sz="2800" b="1" dirty="0" smtClean="0">
                <a:latin typeface="NimbusSan" panose="00000500000000000000" pitchFamily="50" charset="-18"/>
              </a:rPr>
              <a:t>Vyhledává exponát(y) ve vašem okolí (</a:t>
            </a:r>
            <a:r>
              <a:rPr lang="cs-CZ" sz="2800" b="1" dirty="0" err="1" smtClean="0">
                <a:latin typeface="NimbusSan" panose="00000500000000000000" pitchFamily="50" charset="-18"/>
              </a:rPr>
              <a:t>odpočítávadlo</a:t>
            </a:r>
            <a:r>
              <a:rPr lang="cs-CZ" sz="2800" b="1" dirty="0" smtClean="0">
                <a:latin typeface="NimbusSan" panose="00000500000000000000" pitchFamily="50" charset="-18"/>
              </a:rPr>
              <a:t>)</a:t>
            </a:r>
            <a:r>
              <a:rPr lang="cs-CZ" sz="2800" dirty="0" smtClean="0">
                <a:latin typeface="NimbusSan" panose="00000500000000000000" pitchFamily="50" charset="-18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800" dirty="0" smtClean="0">
              <a:latin typeface="NimbusSan" panose="00000500000000000000" pitchFamily="50" charset="-18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NimbusSan" panose="00000500000000000000" pitchFamily="50" charset="-18"/>
              </a:rPr>
              <a:t> Umožňuje zadávání odpovědí/výběr odpovědí/nahrání fotografií ke splnění jednotlivých úkolů.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415453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78620" y="1817742"/>
            <a:ext cx="5446116" cy="4023360"/>
          </a:xfrm>
        </p:spPr>
        <p:txBody>
          <a:bodyPr>
            <a:normAutofit lnSpcReduction="10000"/>
          </a:bodyPr>
          <a:lstStyle/>
          <a:p>
            <a:r>
              <a:rPr lang="cs-CZ" sz="3200" b="1" dirty="0">
                <a:latin typeface="NimbusSan" panose="00000500000000000000" pitchFamily="50" charset="-18"/>
              </a:rPr>
              <a:t>Cílem je se </a:t>
            </a:r>
            <a:r>
              <a:rPr lang="cs-CZ" sz="3200" b="1" dirty="0" smtClean="0">
                <a:latin typeface="NimbusSan" panose="00000500000000000000" pitchFamily="50" charset="-18"/>
              </a:rPr>
              <a:t>s týmem </a:t>
            </a:r>
            <a:r>
              <a:rPr lang="cs-CZ" sz="3200" b="1" dirty="0">
                <a:latin typeface="NimbusSan" panose="00000500000000000000" pitchFamily="50" charset="-18"/>
              </a:rPr>
              <a:t>úspěšně probojovat až na konec hry s co nejvíce správnými odpověďmi. </a:t>
            </a:r>
            <a:endParaRPr lang="cs-CZ" sz="3200" b="1" dirty="0" smtClean="0">
              <a:latin typeface="NimbusSan" panose="00000500000000000000" pitchFamily="50" charset="-18"/>
            </a:endParaRPr>
          </a:p>
          <a:p>
            <a:r>
              <a:rPr lang="cs-CZ" sz="3200" b="1" dirty="0" smtClean="0">
                <a:latin typeface="NimbusSan" panose="00000500000000000000" pitchFamily="50" charset="-18"/>
              </a:rPr>
              <a:t/>
            </a:r>
            <a:br>
              <a:rPr lang="cs-CZ" sz="3200" b="1" dirty="0" smtClean="0">
                <a:latin typeface="NimbusSan" panose="00000500000000000000" pitchFamily="50" charset="-18"/>
              </a:rPr>
            </a:br>
            <a:r>
              <a:rPr lang="cs-CZ" sz="3200" dirty="0" smtClean="0">
                <a:latin typeface="NimbusSan" panose="00000500000000000000" pitchFamily="50" charset="-18"/>
              </a:rPr>
              <a:t>Na </a:t>
            </a:r>
            <a:r>
              <a:rPr lang="cs-CZ" sz="3200" dirty="0">
                <a:latin typeface="NimbusSan" panose="00000500000000000000" pitchFamily="50" charset="-18"/>
              </a:rPr>
              <a:t>každém stanovišti si vezměte po splnění / </a:t>
            </a:r>
            <a:r>
              <a:rPr lang="cs-CZ" sz="3200" dirty="0" smtClean="0">
                <a:latin typeface="NimbusSan" panose="00000500000000000000" pitchFamily="50" charset="-18"/>
              </a:rPr>
              <a:t>zodpovězení </a:t>
            </a:r>
            <a:r>
              <a:rPr lang="cs-CZ" sz="3200" b="1" dirty="0">
                <a:latin typeface="NimbusSan" panose="00000500000000000000" pitchFamily="50" charset="-18"/>
              </a:rPr>
              <a:t>jeden dílek</a:t>
            </a:r>
            <a:r>
              <a:rPr lang="cs-CZ" sz="3200" dirty="0">
                <a:latin typeface="NimbusSan" panose="00000500000000000000" pitchFamily="50" charset="-18"/>
              </a:rPr>
              <a:t> </a:t>
            </a:r>
            <a:r>
              <a:rPr lang="cs-CZ" sz="3200" dirty="0" smtClean="0">
                <a:latin typeface="NimbusSan" panose="00000500000000000000" pitchFamily="50" charset="-18"/>
              </a:rPr>
              <a:t/>
            </a:r>
            <a:br>
              <a:rPr lang="cs-CZ" sz="3200" dirty="0" smtClean="0">
                <a:latin typeface="NimbusSan" panose="00000500000000000000" pitchFamily="50" charset="-18"/>
              </a:rPr>
            </a:br>
            <a:r>
              <a:rPr lang="cs-CZ" sz="3200" dirty="0" smtClean="0">
                <a:latin typeface="NimbusSan" panose="00000500000000000000" pitchFamily="50" charset="-18"/>
              </a:rPr>
              <a:t>z </a:t>
            </a:r>
            <a:r>
              <a:rPr lang="cs-CZ" sz="3200" dirty="0">
                <a:latin typeface="NimbusSan" panose="00000500000000000000" pitchFamily="50" charset="-18"/>
              </a:rPr>
              <a:t>herního pytlíčku.</a:t>
            </a:r>
            <a:endParaRPr lang="cs-CZ" sz="3200" dirty="0" smtClean="0">
              <a:latin typeface="NimbusSan" panose="00000500000000000000" pitchFamily="50" charset="-18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1444"/>
          <a:stretch/>
        </p:blipFill>
        <p:spPr>
          <a:xfrm>
            <a:off x="7200596" y="1250507"/>
            <a:ext cx="4518653" cy="44673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0821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NimbusSan" panose="00000500000000000000" pitchFamily="50" charset="-18"/>
              </a:rPr>
              <a:t>Základní tipy k ovládání</a:t>
            </a:r>
            <a:endParaRPr lang="cs-CZ" dirty="0">
              <a:latin typeface="NimbusSan" panose="00000500000000000000" pitchFamily="50" charset="-18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4"/>
            <a:ext cx="10491340" cy="402336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600" dirty="0" smtClean="0">
                <a:latin typeface="NimbusSan" panose="00000500000000000000" pitchFamily="50" charset="-18"/>
              </a:rPr>
              <a:t> Vždycky si pořádně přečtěte, co se od vás chce.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600" b="1" dirty="0" smtClean="0">
                <a:latin typeface="NimbusSan" panose="00000500000000000000" pitchFamily="50" charset="-18"/>
              </a:rPr>
              <a:t> Používejte pouze funkce aplikace, </a:t>
            </a:r>
            <a:r>
              <a:rPr lang="cs-CZ" sz="2600" u="sng" dirty="0" smtClean="0">
                <a:latin typeface="NimbusSan" panose="00000500000000000000" pitchFamily="50" charset="-18"/>
              </a:rPr>
              <a:t>nepoužívejte </a:t>
            </a:r>
            <a:r>
              <a:rPr lang="cs-CZ" sz="2600" u="sng" dirty="0" smtClean="0">
                <a:latin typeface="NimbusSan" panose="00000500000000000000" pitchFamily="50" charset="-18"/>
              </a:rPr>
              <a:t>android </a:t>
            </a:r>
            <a:r>
              <a:rPr lang="cs-CZ" sz="2600" u="sng" dirty="0" smtClean="0">
                <a:latin typeface="NimbusSan" panose="00000500000000000000" pitchFamily="50" charset="-18"/>
              </a:rPr>
              <a:t>tlačítko ZPĚT a DOMŮ,</a:t>
            </a:r>
            <a:r>
              <a:rPr lang="cs-CZ" sz="2600" dirty="0" smtClean="0">
                <a:latin typeface="NimbusSan" panose="00000500000000000000" pitchFamily="50" charset="-18"/>
              </a:rPr>
              <a:t> foťák využijte ten přímo v </a:t>
            </a:r>
            <a:r>
              <a:rPr lang="cs-CZ" sz="2600" dirty="0" smtClean="0">
                <a:latin typeface="NimbusSan" panose="00000500000000000000" pitchFamily="50" charset="-18"/>
              </a:rPr>
              <a:t>aplikaci /a </a:t>
            </a:r>
            <a:r>
              <a:rPr lang="cs-CZ" sz="2600" dirty="0" smtClean="0">
                <a:latin typeface="NimbusSan" panose="00000500000000000000" pitchFamily="50" charset="-18"/>
              </a:rPr>
              <a:t>ne ten, kterým fotíte normálně/ atd.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 smtClean="0">
                <a:latin typeface="NimbusSan" panose="00000500000000000000" pitchFamily="50" charset="-18"/>
              </a:rPr>
              <a:t> Pokud vás aplikace někam naviguje, běžte tam a pak teprve pokračujte.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 smtClean="0">
                <a:latin typeface="NimbusSan" panose="00000500000000000000" pitchFamily="50" charset="-18"/>
              </a:rPr>
              <a:t> Pokud nebyl exponát (potažmo úloha) dohledán, zkuste to znovu.</a:t>
            </a:r>
            <a:endParaRPr lang="cs-CZ" sz="2600" dirty="0">
              <a:latin typeface="NimbusSan" panose="00000500000000000000" pitchFamily="50" charset="-18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 smtClean="0">
                <a:latin typeface="NimbusSan" panose="00000500000000000000" pitchFamily="50" charset="-18"/>
              </a:rPr>
              <a:t> Když </a:t>
            </a:r>
            <a:r>
              <a:rPr lang="cs-CZ" sz="2600" dirty="0" smtClean="0">
                <a:latin typeface="NimbusSan" panose="00000500000000000000" pitchFamily="50" charset="-18"/>
              </a:rPr>
              <a:t>opravdu</a:t>
            </a:r>
            <a:r>
              <a:rPr lang="cs-CZ" sz="2600" dirty="0" smtClean="0">
                <a:latin typeface="NimbusSan" panose="00000500000000000000" pitchFamily="50" charset="-18"/>
              </a:rPr>
              <a:t> </a:t>
            </a:r>
            <a:r>
              <a:rPr lang="cs-CZ" sz="2600" dirty="0" smtClean="0">
                <a:latin typeface="NimbusSan" panose="00000500000000000000" pitchFamily="50" charset="-18"/>
              </a:rPr>
              <a:t>něco nepůjde (dejte tomu aspoň </a:t>
            </a:r>
            <a:r>
              <a:rPr lang="cs-CZ" sz="2600" dirty="0" smtClean="0">
                <a:latin typeface="NimbusSan" panose="00000500000000000000" pitchFamily="50" charset="-18"/>
              </a:rPr>
              <a:t>tři </a:t>
            </a:r>
            <a:r>
              <a:rPr lang="cs-CZ" sz="2600" dirty="0" smtClean="0">
                <a:latin typeface="NimbusSan" panose="00000500000000000000" pitchFamily="50" charset="-18"/>
              </a:rPr>
              <a:t>pokusy), dejte „přeskočit“.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 smtClean="0">
                <a:latin typeface="NimbusSan" panose="00000500000000000000" pitchFamily="50" charset="-18"/>
              </a:rPr>
              <a:t> V případě pádu aplikace nebo jiné nenadále komplikace </a:t>
            </a:r>
            <a:r>
              <a:rPr lang="cs-CZ" sz="2600" dirty="0" smtClean="0">
                <a:latin typeface="NimbusSan" panose="00000500000000000000" pitchFamily="50" charset="-18"/>
              </a:rPr>
              <a:t>se vraťte </a:t>
            </a:r>
            <a:r>
              <a:rPr lang="cs-CZ" sz="2600" dirty="0" smtClean="0">
                <a:latin typeface="NimbusSan" panose="00000500000000000000" pitchFamily="50" charset="-18"/>
              </a:rPr>
              <a:t>do Divadla vědy.</a:t>
            </a:r>
            <a:endParaRPr lang="cs-CZ" sz="2600" dirty="0">
              <a:latin typeface="NimbusSan" panose="00000500000000000000" pitchFamily="50" charset="-1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111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NimbusSan" panose="00000500000000000000" pitchFamily="50" charset="-18"/>
              </a:rPr>
              <a:t>Jak si to co nejvíc užít?</a:t>
            </a:r>
            <a:endParaRPr lang="cs-CZ" dirty="0">
              <a:latin typeface="NimbusSan" panose="00000500000000000000" pitchFamily="50" charset="-18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NimbusSan" panose="00000500000000000000" pitchFamily="50" charset="-18"/>
              </a:rPr>
              <a:t> Nesoupeřte s ostatními týmy, buďte ohleduplní.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NimbusSan" panose="00000500000000000000" pitchFamily="50" charset="-18"/>
              </a:rPr>
              <a:t> Držte si </a:t>
            </a:r>
            <a:r>
              <a:rPr lang="cs-CZ" sz="2800" dirty="0" err="1" smtClean="0">
                <a:latin typeface="NimbusSan" panose="00000500000000000000" pitchFamily="50" charset="-18"/>
              </a:rPr>
              <a:t>koronadistanc</a:t>
            </a:r>
            <a:r>
              <a:rPr lang="cs-CZ" sz="2800" dirty="0" smtClean="0">
                <a:latin typeface="NimbusSan" panose="00000500000000000000" pitchFamily="50" charset="-18"/>
              </a:rPr>
              <a:t> od ostatních lidí v expozici.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>
                <a:latin typeface="NimbusSan" panose="00000500000000000000" pitchFamily="50" charset="-18"/>
              </a:rPr>
              <a:t> </a:t>
            </a:r>
            <a:r>
              <a:rPr lang="cs-CZ" sz="2800" dirty="0" smtClean="0">
                <a:latin typeface="NimbusSan" panose="00000500000000000000" pitchFamily="50" charset="-18"/>
              </a:rPr>
              <a:t>Pokud přijdete na „obsazené“ stanoviště , počkejte.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>
                <a:latin typeface="NimbusSan" panose="00000500000000000000" pitchFamily="50" charset="-18"/>
              </a:rPr>
              <a:t> </a:t>
            </a:r>
            <a:r>
              <a:rPr lang="cs-CZ" sz="2800" dirty="0" smtClean="0">
                <a:latin typeface="NimbusSan" panose="00000500000000000000" pitchFamily="50" charset="-18"/>
              </a:rPr>
              <a:t>Ignorujte jiné aktivity a lidi v expozici.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NimbusSan" panose="00000500000000000000" pitchFamily="50" charset="-18"/>
              </a:rPr>
              <a:t> Hledejte symbol!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NimbusSan" panose="00000500000000000000" pitchFamily="50" charset="-18"/>
              </a:rPr>
              <a:t> Kde co je? Barvy expozice, místnosti.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>
                <a:latin typeface="NimbusSan" panose="00000500000000000000" pitchFamily="50" charset="-18"/>
              </a:rPr>
              <a:t> Ptejte se: teď i v průběhu.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>
                <a:latin typeface="NimbusSan" panose="00000500000000000000" pitchFamily="50" charset="-18"/>
              </a:rPr>
              <a:t> </a:t>
            </a:r>
            <a:r>
              <a:rPr lang="cs-CZ" sz="2800" dirty="0" smtClean="0">
                <a:latin typeface="NimbusSan" panose="00000500000000000000" pitchFamily="50" charset="-18"/>
              </a:rPr>
              <a:t>Nespěchejte při zadávání odpovědí, dejte telefonu čas. </a:t>
            </a:r>
            <a:endParaRPr lang="cs-CZ" sz="2800" dirty="0">
              <a:latin typeface="NimbusSan" panose="00000500000000000000" pitchFamily="50" charset="-18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1730" b="30487"/>
          <a:stretch/>
        </p:blipFill>
        <p:spPr>
          <a:xfrm>
            <a:off x="7826827" y="3732245"/>
            <a:ext cx="3580817" cy="13529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5434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08" y="415931"/>
            <a:ext cx="2777185" cy="5862948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96138" y="286603"/>
            <a:ext cx="7059541" cy="1450757"/>
          </a:xfrm>
        </p:spPr>
        <p:txBody>
          <a:bodyPr/>
          <a:lstStyle/>
          <a:p>
            <a:r>
              <a:rPr lang="cs-CZ" dirty="0" smtClean="0">
                <a:latin typeface="NimbusSan" panose="00000500000000000000" pitchFamily="50" charset="-18"/>
              </a:rPr>
              <a:t>CO ČEKNOUT NA ZAČÁTKU?</a:t>
            </a:r>
            <a:endParaRPr lang="cs-CZ" dirty="0">
              <a:latin typeface="NimbusSan" panose="00000500000000000000" pitchFamily="50" charset="-18"/>
            </a:endParaRPr>
          </a:p>
        </p:txBody>
      </p:sp>
      <p:cxnSp>
        <p:nvCxnSpPr>
          <p:cNvPr id="6" name="Přímá spojnice se šipkou 5"/>
          <p:cNvCxnSpPr/>
          <p:nvPr/>
        </p:nvCxnSpPr>
        <p:spPr>
          <a:xfrm flipH="1" flipV="1">
            <a:off x="2895600" y="1410887"/>
            <a:ext cx="2735943" cy="79289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 flipH="1" flipV="1">
            <a:off x="3482093" y="5913412"/>
            <a:ext cx="2976764" cy="5195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 flipH="1" flipV="1">
            <a:off x="2717442" y="3209682"/>
            <a:ext cx="2150773" cy="24453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 flipH="1" flipV="1">
            <a:off x="2811956" y="4022115"/>
            <a:ext cx="3225988" cy="24508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19"/>
          <p:cNvSpPr txBox="1"/>
          <p:nvPr/>
        </p:nvSpPr>
        <p:spPr>
          <a:xfrm>
            <a:off x="5871028" y="2135048"/>
            <a:ext cx="51764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NimbusSan" panose="00000500000000000000" pitchFamily="50" charset="-18"/>
              </a:rPr>
              <a:t>1. DAL(A) JSEM APPCE POTŘEBNÁ OPRÁVNĚNÍ? PRO JISTOTU MRKNU.</a:t>
            </a:r>
            <a:endParaRPr lang="cs-CZ" sz="2400" dirty="0">
              <a:latin typeface="NimbusSan" panose="00000500000000000000" pitchFamily="50" charset="-18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6037943" y="4138051"/>
            <a:ext cx="42443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NimbusSan" panose="00000500000000000000" pitchFamily="50" charset="-18"/>
              </a:rPr>
              <a:t>3. VYBERU aktuální hru, jestli nevím, tak se zeptám.</a:t>
            </a:r>
            <a:endParaRPr lang="cs-CZ" sz="2400" dirty="0">
              <a:latin typeface="NimbusSan" panose="00000500000000000000" pitchFamily="50" charset="-18"/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5216551" y="3209682"/>
            <a:ext cx="56691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NimbusSan" panose="00000500000000000000" pitchFamily="50" charset="-18"/>
              </a:rPr>
              <a:t>2. ZADÁM jméno týmu nebo naše křestní </a:t>
            </a:r>
            <a:r>
              <a:rPr lang="cs-CZ" sz="2400" dirty="0" smtClean="0">
                <a:latin typeface="NimbusSan" panose="00000500000000000000" pitchFamily="50" charset="-18"/>
              </a:rPr>
              <a:t>jména. </a:t>
            </a:r>
            <a:endParaRPr lang="cs-CZ" sz="2400" dirty="0">
              <a:latin typeface="NimbusSan" panose="00000500000000000000" pitchFamily="50" charset="-18"/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6458856" y="5787252"/>
            <a:ext cx="4426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.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5871028" y="5209273"/>
            <a:ext cx="55962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  <a:latin typeface="NimbusSan" panose="00000500000000000000" pitchFamily="50" charset="-18"/>
              </a:rPr>
              <a:t>PO CELOU DOBU HRY NEPOUŽÍVÁM TLAČÍTKO ZPĚT MIMO </a:t>
            </a:r>
            <a:r>
              <a:rPr lang="cs-CZ" sz="2400" dirty="0" smtClean="0">
                <a:solidFill>
                  <a:srgbClr val="FF0000"/>
                </a:solidFill>
                <a:latin typeface="NimbusSan" panose="00000500000000000000" pitchFamily="50" charset="-18"/>
              </a:rPr>
              <a:t>APLIKACI.</a:t>
            </a:r>
            <a:endParaRPr lang="cs-CZ" sz="2400" dirty="0"/>
          </a:p>
        </p:txBody>
      </p:sp>
    </p:spTree>
    <p:extLst>
      <p:ext uri="{BB962C8B-B14F-4D97-AF65-F5344CB8AC3E}">
        <p14:creationId xmlns="" xmlns:p14="http://schemas.microsoft.com/office/powerpoint/2010/main" val="2804373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NimbusSan" panose="00000500000000000000" pitchFamily="50" charset="-18"/>
              </a:rPr>
              <a:t>Zkompletuj zadání hlavolamu</a:t>
            </a:r>
            <a:endParaRPr lang="cs-CZ" dirty="0">
              <a:latin typeface="NimbusSan" panose="00000500000000000000" pitchFamily="50" charset="-18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685800" y="2008027"/>
            <a:ext cx="10820400" cy="4849973"/>
          </a:xfrm>
        </p:spPr>
        <p:txBody>
          <a:bodyPr/>
          <a:lstStyle/>
          <a:p>
            <a:pPr marL="457200" indent="-457200">
              <a:buAutoNum type="arabicParenR"/>
            </a:pPr>
            <a:r>
              <a:rPr lang="cs-CZ" sz="2800" dirty="0" smtClean="0">
                <a:latin typeface="NimbusSan" panose="00000500000000000000" pitchFamily="50" charset="-18"/>
              </a:rPr>
              <a:t>Složte rámeček a zarážky </a:t>
            </a:r>
            <a:br>
              <a:rPr lang="cs-CZ" sz="2800" dirty="0" smtClean="0">
                <a:latin typeface="NimbusSan" panose="00000500000000000000" pitchFamily="50" charset="-18"/>
              </a:rPr>
            </a:br>
            <a:r>
              <a:rPr lang="cs-CZ" sz="2800" dirty="0" smtClean="0">
                <a:latin typeface="NimbusSan" panose="00000500000000000000" pitchFamily="50" charset="-18"/>
              </a:rPr>
              <a:t>podle obrázku </a:t>
            </a:r>
            <a:r>
              <a:rPr lang="cs-CZ" sz="2800" dirty="0" smtClean="0">
                <a:latin typeface="NimbusSan" panose="00000500000000000000" pitchFamily="50" charset="-18"/>
                <a:sym typeface="Wingdings" panose="05000000000000000000" pitchFamily="2" charset="2"/>
              </a:rPr>
              <a:t>  </a:t>
            </a:r>
            <a:br>
              <a:rPr lang="cs-CZ" sz="2800" dirty="0" smtClean="0">
                <a:latin typeface="NimbusSan" panose="00000500000000000000" pitchFamily="50" charset="-18"/>
                <a:sym typeface="Wingdings" panose="05000000000000000000" pitchFamily="2" charset="2"/>
              </a:rPr>
            </a:br>
            <a:endParaRPr lang="cs-CZ" sz="2800" dirty="0" smtClean="0">
              <a:latin typeface="NimbusSan" panose="00000500000000000000" pitchFamily="50" charset="-18"/>
              <a:sym typeface="Wingdings" panose="05000000000000000000" pitchFamily="2" charset="2"/>
            </a:endParaRPr>
          </a:p>
          <a:p>
            <a:pPr marL="457200" indent="-457200">
              <a:buAutoNum type="arabicParenR"/>
            </a:pPr>
            <a:r>
              <a:rPr lang="cs-CZ" sz="2800" dirty="0" smtClean="0">
                <a:latin typeface="NimbusSan" panose="00000500000000000000" pitchFamily="50" charset="-18"/>
                <a:sym typeface="Wingdings" panose="05000000000000000000" pitchFamily="2" charset="2"/>
              </a:rPr>
              <a:t>Doskládejte ostatních sedm dílků </a:t>
            </a:r>
            <a:br>
              <a:rPr lang="cs-CZ" sz="2800" dirty="0" smtClean="0">
                <a:latin typeface="NimbusSan" panose="00000500000000000000" pitchFamily="50" charset="-18"/>
                <a:sym typeface="Wingdings" panose="05000000000000000000" pitchFamily="2" charset="2"/>
              </a:rPr>
            </a:br>
            <a:r>
              <a:rPr lang="cs-CZ" sz="2800" dirty="0" smtClean="0">
                <a:latin typeface="NimbusSan" panose="00000500000000000000" pitchFamily="50" charset="-18"/>
                <a:sym typeface="Wingdings" panose="05000000000000000000" pitchFamily="2" charset="2"/>
              </a:rPr>
              <a:t>hlavolamu tak, aby byl celý rámeček </a:t>
            </a:r>
            <a:br>
              <a:rPr lang="cs-CZ" sz="2800" dirty="0" smtClean="0">
                <a:latin typeface="NimbusSan" panose="00000500000000000000" pitchFamily="50" charset="-18"/>
                <a:sym typeface="Wingdings" panose="05000000000000000000" pitchFamily="2" charset="2"/>
              </a:rPr>
            </a:br>
            <a:r>
              <a:rPr lang="cs-CZ" sz="2800" dirty="0" smtClean="0">
                <a:latin typeface="NimbusSan" panose="00000500000000000000" pitchFamily="50" charset="-18"/>
                <a:sym typeface="Wingdings" panose="05000000000000000000" pitchFamily="2" charset="2"/>
              </a:rPr>
              <a:t>vyplněn.</a:t>
            </a:r>
            <a:br>
              <a:rPr lang="cs-CZ" sz="2800" dirty="0" smtClean="0">
                <a:latin typeface="NimbusSan" panose="00000500000000000000" pitchFamily="50" charset="-18"/>
                <a:sym typeface="Wingdings" panose="05000000000000000000" pitchFamily="2" charset="2"/>
              </a:rPr>
            </a:br>
            <a:endParaRPr lang="cs-CZ" sz="2800" dirty="0" smtClean="0">
              <a:latin typeface="NimbusSan" panose="00000500000000000000" pitchFamily="50" charset="-18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cs-CZ" sz="2800" dirty="0" smtClean="0">
                <a:latin typeface="NimbusSan" panose="00000500000000000000" pitchFamily="50" charset="-18"/>
                <a:sym typeface="Wingdings" panose="05000000000000000000" pitchFamily="2" charset="2"/>
              </a:rPr>
              <a:t>3)  Zařiďte se podle výsledné tajenky </a:t>
            </a:r>
            <a:r>
              <a:rPr lang="cs-CZ" sz="2800" dirty="0" smtClean="0">
                <a:latin typeface="NimbusSan" panose="00000500000000000000" pitchFamily="50" charset="-18"/>
                <a:sym typeface="Wingdings" panose="05000000000000000000" pitchFamily="2" charset="2"/>
              </a:rPr>
              <a:t>.</a:t>
            </a:r>
            <a:endParaRPr lang="cs-CZ" sz="2800" dirty="0" smtClean="0">
              <a:latin typeface="NimbusSan" panose="00000500000000000000" pitchFamily="50" charset="-18"/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cs-CZ" sz="2400" dirty="0" smtClean="0">
              <a:sym typeface="Wingdings" panose="05000000000000000000" pitchFamily="2" charset="2"/>
            </a:endParaRPr>
          </a:p>
          <a:p>
            <a:pPr marL="1371600" lvl="3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960" t="2458" r="8016" b="9547"/>
          <a:stretch/>
        </p:blipFill>
        <p:spPr>
          <a:xfrm>
            <a:off x="8343324" y="2008027"/>
            <a:ext cx="2812356" cy="34150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12291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26164" y="288512"/>
            <a:ext cx="9546771" cy="1293028"/>
          </a:xfrm>
        </p:spPr>
        <p:txBody>
          <a:bodyPr/>
          <a:lstStyle/>
          <a:p>
            <a:r>
              <a:rPr lang="cs-CZ" dirty="0" smtClean="0">
                <a:latin typeface="NimbusSan" panose="00000500000000000000" pitchFamily="50" charset="-18"/>
              </a:rPr>
              <a:t>A teď už snad jen ta zpětná vazba</a:t>
            </a:r>
            <a:endParaRPr lang="cs-CZ" dirty="0">
              <a:latin typeface="NimbusSan" panose="00000500000000000000" pitchFamily="50" charset="-18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3720" b="24697"/>
          <a:stretch/>
        </p:blipFill>
        <p:spPr>
          <a:xfrm>
            <a:off x="3650665" y="2351313"/>
            <a:ext cx="4612564" cy="23793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5164169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140</TotalTime>
  <Words>367</Words>
  <Application>Microsoft Office PowerPoint</Application>
  <PresentationFormat>Vlastní</PresentationFormat>
  <Paragraphs>45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Retrospektiva</vt:lpstr>
      <vt:lpstr>VĚDA BEZ HRANIC – EXPOZIČNÍ HRA</vt:lpstr>
      <vt:lpstr>Jak na to </vt:lpstr>
      <vt:lpstr>Co aplikace dělá</vt:lpstr>
      <vt:lpstr>Snímek 4</vt:lpstr>
      <vt:lpstr>Základní tipy k ovládání</vt:lpstr>
      <vt:lpstr>Jak si to co nejvíc užít?</vt:lpstr>
      <vt:lpstr>CO ČEKNOUT NA ZAČÁTKU?</vt:lpstr>
      <vt:lpstr>Zkompletuj zadání hlavolamu</vt:lpstr>
      <vt:lpstr>A teď už snad jen ta zpětná vazba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PILOTÁŽ 26. 1. 2021 VĚDA BEZ HRANIC</dc:title>
  <dc:creator>Tomaňová Julie</dc:creator>
  <cp:lastModifiedBy>admin</cp:lastModifiedBy>
  <cp:revision>31</cp:revision>
  <dcterms:created xsi:type="dcterms:W3CDTF">2021-01-25T23:22:35Z</dcterms:created>
  <dcterms:modified xsi:type="dcterms:W3CDTF">2021-10-12T13:21:28Z</dcterms:modified>
</cp:coreProperties>
</file>