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4868" y="3696334"/>
            <a:ext cx="7755221" cy="2371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40279" y="432638"/>
            <a:ext cx="3663441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0361" y="4121861"/>
            <a:ext cx="7923276" cy="1200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map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490" y="321309"/>
            <a:ext cx="8706485" cy="6233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40735">
              <a:lnSpc>
                <a:spcPts val="4645"/>
              </a:lnSpc>
              <a:spcBef>
                <a:spcPts val="110"/>
              </a:spcBef>
            </a:pPr>
            <a:r>
              <a:rPr dirty="0"/>
              <a:t>"Hodina </a:t>
            </a:r>
            <a:r>
              <a:rPr spc="5" dirty="0"/>
              <a:t>pro</a:t>
            </a:r>
            <a:r>
              <a:rPr spc="-85" dirty="0"/>
              <a:t> </a:t>
            </a:r>
            <a:r>
              <a:rPr spc="-5" dirty="0"/>
              <a:t>Brno"</a:t>
            </a:r>
          </a:p>
          <a:p>
            <a:pPr marL="3340735">
              <a:lnSpc>
                <a:spcPts val="4585"/>
              </a:lnSpc>
            </a:pPr>
            <a:r>
              <a:rPr sz="3950" spc="5" dirty="0"/>
              <a:t>a </a:t>
            </a:r>
            <a:r>
              <a:rPr sz="3950" dirty="0"/>
              <a:t>strategie</a:t>
            </a:r>
            <a:r>
              <a:rPr sz="3950" spc="-85" dirty="0"/>
              <a:t> </a:t>
            </a:r>
            <a:r>
              <a:rPr sz="3950" spc="-5" dirty="0">
                <a:solidFill>
                  <a:srgbClr val="FF0000"/>
                </a:solidFill>
              </a:rPr>
              <a:t>#</a:t>
            </a:r>
            <a:r>
              <a:rPr sz="3950" spc="-5" dirty="0"/>
              <a:t>brno2050</a:t>
            </a:r>
            <a:endParaRPr sz="395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29" y="0"/>
            <a:ext cx="6479771" cy="14381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440"/>
            <a:ext cx="9144000" cy="6159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6068"/>
            <a:ext cx="9144000" cy="65519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15768"/>
            <a:ext cx="9144000" cy="5075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39575"/>
            <a:ext cx="9144000" cy="4832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789" y="97789"/>
            <a:ext cx="8939530" cy="6485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15768"/>
            <a:ext cx="9144000" cy="5142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15768"/>
            <a:ext cx="9144000" cy="5142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08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2078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4" y="1944311"/>
            <a:ext cx="9143365" cy="49136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0628" y="26873"/>
            <a:ext cx="3750310" cy="611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50" b="0" spc="-110" dirty="0">
                <a:solidFill>
                  <a:srgbClr val="C00000"/>
                </a:solidFill>
                <a:latin typeface="Trebuchet MS"/>
                <a:cs typeface="Trebuchet MS"/>
              </a:rPr>
              <a:t>A </a:t>
            </a:r>
            <a:r>
              <a:rPr sz="3850" b="0" spc="-185" dirty="0">
                <a:solidFill>
                  <a:srgbClr val="C00000"/>
                </a:solidFill>
                <a:latin typeface="Trebuchet MS"/>
                <a:cs typeface="Trebuchet MS"/>
              </a:rPr>
              <a:t>co </a:t>
            </a:r>
            <a:r>
              <a:rPr sz="3850" b="0" spc="-200" dirty="0">
                <a:solidFill>
                  <a:srgbClr val="C00000"/>
                </a:solidFill>
                <a:latin typeface="Trebuchet MS"/>
                <a:cs typeface="Trebuchet MS"/>
              </a:rPr>
              <a:t>správa</a:t>
            </a:r>
            <a:r>
              <a:rPr sz="3850" b="0" spc="-7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3850" b="0" spc="-120" dirty="0">
                <a:solidFill>
                  <a:srgbClr val="C00000"/>
                </a:solidFill>
                <a:latin typeface="Trebuchet MS"/>
                <a:cs typeface="Trebuchet MS"/>
              </a:rPr>
              <a:t>města?</a:t>
            </a:r>
            <a:endParaRPr sz="38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4" y="1944311"/>
            <a:ext cx="9143365" cy="49136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0628" y="26873"/>
            <a:ext cx="3750310" cy="611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50" b="0" spc="-110" dirty="0">
                <a:solidFill>
                  <a:srgbClr val="C00000"/>
                </a:solidFill>
                <a:latin typeface="Trebuchet MS"/>
                <a:cs typeface="Trebuchet MS"/>
              </a:rPr>
              <a:t>A </a:t>
            </a:r>
            <a:r>
              <a:rPr sz="3850" b="0" spc="-185" dirty="0">
                <a:solidFill>
                  <a:srgbClr val="C00000"/>
                </a:solidFill>
                <a:latin typeface="Trebuchet MS"/>
                <a:cs typeface="Trebuchet MS"/>
              </a:rPr>
              <a:t>co </a:t>
            </a:r>
            <a:r>
              <a:rPr sz="3850" b="0" spc="-200" dirty="0">
                <a:solidFill>
                  <a:srgbClr val="C00000"/>
                </a:solidFill>
                <a:latin typeface="Trebuchet MS"/>
                <a:cs typeface="Trebuchet MS"/>
              </a:rPr>
              <a:t>správa</a:t>
            </a:r>
            <a:r>
              <a:rPr sz="3850" b="0" spc="-7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3850" b="0" spc="-120" dirty="0">
                <a:solidFill>
                  <a:srgbClr val="C00000"/>
                </a:solidFill>
                <a:latin typeface="Trebuchet MS"/>
                <a:cs typeface="Trebuchet MS"/>
              </a:rPr>
              <a:t>města?</a:t>
            </a:r>
            <a:endParaRPr sz="38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6659" y="0"/>
            <a:ext cx="538734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2684" y="1935556"/>
            <a:ext cx="2793365" cy="186499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668020">
              <a:lnSpc>
                <a:spcPts val="4640"/>
              </a:lnSpc>
              <a:spcBef>
                <a:spcPts val="735"/>
              </a:spcBef>
            </a:pPr>
            <a:r>
              <a:rPr sz="4350" spc="-5" dirty="0">
                <a:solidFill>
                  <a:srgbClr val="C00000"/>
                </a:solidFill>
              </a:rPr>
              <a:t>Jak</a:t>
            </a:r>
            <a:r>
              <a:rPr sz="4350" spc="-90" dirty="0">
                <a:solidFill>
                  <a:srgbClr val="C00000"/>
                </a:solidFill>
              </a:rPr>
              <a:t> </a:t>
            </a:r>
            <a:r>
              <a:rPr sz="4350" spc="-10" dirty="0">
                <a:solidFill>
                  <a:srgbClr val="C00000"/>
                </a:solidFill>
              </a:rPr>
              <a:t>můžu  město</a:t>
            </a:r>
            <a:endParaRPr sz="4350"/>
          </a:p>
          <a:p>
            <a:pPr marL="12700">
              <a:lnSpc>
                <a:spcPts val="4570"/>
              </a:lnSpc>
            </a:pPr>
            <a:r>
              <a:rPr sz="4350" spc="-10" dirty="0">
                <a:solidFill>
                  <a:srgbClr val="C00000"/>
                </a:solidFill>
              </a:rPr>
              <a:t>ovlivnit </a:t>
            </a:r>
            <a:r>
              <a:rPr sz="4350" spc="-5" dirty="0">
                <a:solidFill>
                  <a:srgbClr val="C00000"/>
                </a:solidFill>
              </a:rPr>
              <a:t>i</a:t>
            </a:r>
            <a:r>
              <a:rPr sz="4350" spc="-50" dirty="0">
                <a:solidFill>
                  <a:srgbClr val="C00000"/>
                </a:solidFill>
              </a:rPr>
              <a:t> </a:t>
            </a:r>
            <a:r>
              <a:rPr sz="4350" dirty="0">
                <a:solidFill>
                  <a:srgbClr val="C00000"/>
                </a:solidFill>
              </a:rPr>
              <a:t>já?</a:t>
            </a:r>
            <a:endParaRPr sz="435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4650" y="31748"/>
            <a:ext cx="8139430" cy="6717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6428" y="2743911"/>
            <a:ext cx="6480175" cy="2689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50" spc="-10" dirty="0">
                <a:solidFill>
                  <a:srgbClr val="C00000"/>
                </a:solidFill>
              </a:rPr>
              <a:t>Jaké </a:t>
            </a:r>
            <a:r>
              <a:rPr sz="4350" spc="-5" dirty="0">
                <a:solidFill>
                  <a:srgbClr val="C00000"/>
                </a:solidFill>
              </a:rPr>
              <a:t>je </a:t>
            </a:r>
            <a:r>
              <a:rPr sz="4350" dirty="0">
                <a:solidFill>
                  <a:srgbClr val="C00000"/>
                </a:solidFill>
              </a:rPr>
              <a:t>tvoje </a:t>
            </a:r>
            <a:r>
              <a:rPr sz="4350" spc="-5" dirty="0">
                <a:solidFill>
                  <a:srgbClr val="C00000"/>
                </a:solidFill>
              </a:rPr>
              <a:t>ideální </a:t>
            </a:r>
            <a:r>
              <a:rPr sz="4350" spc="-10" dirty="0" err="1">
                <a:solidFill>
                  <a:srgbClr val="C00000"/>
                </a:solidFill>
              </a:rPr>
              <a:t>město</a:t>
            </a:r>
            <a:r>
              <a:rPr sz="4350" spc="-10" dirty="0">
                <a:solidFill>
                  <a:srgbClr val="C00000"/>
                </a:solidFill>
              </a:rPr>
              <a:t> </a:t>
            </a:r>
            <a:r>
              <a:rPr sz="4350" spc="-5" dirty="0" smtClean="0">
                <a:solidFill>
                  <a:srgbClr val="C00000"/>
                </a:solidFill>
              </a:rPr>
              <a:t>?</a:t>
            </a:r>
            <a:r>
              <a:rPr lang="cs-CZ" sz="4350" spc="-5" dirty="0" smtClean="0">
                <a:solidFill>
                  <a:srgbClr val="C00000"/>
                </a:solidFill>
              </a:rPr>
              <a:t/>
            </a:r>
            <a:br>
              <a:rPr lang="cs-CZ" sz="4350" spc="-5" dirty="0" smtClean="0">
                <a:solidFill>
                  <a:srgbClr val="C00000"/>
                </a:solidFill>
              </a:rPr>
            </a:br>
            <a:r>
              <a:rPr lang="cs-CZ" sz="4350" spc="-5" dirty="0">
                <a:solidFill>
                  <a:srgbClr val="C00000"/>
                </a:solidFill>
              </a:rPr>
              <a:t/>
            </a:r>
            <a:br>
              <a:rPr lang="cs-CZ" sz="4350" spc="-5" dirty="0">
                <a:solidFill>
                  <a:srgbClr val="C00000"/>
                </a:solidFill>
              </a:rPr>
            </a:br>
            <a:endParaRPr sz="435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19898"/>
            <a:ext cx="6479771" cy="1438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Stra</a:t>
            </a:r>
            <a:r>
              <a:rPr spc="5" dirty="0"/>
              <a:t>t</a:t>
            </a:r>
            <a:r>
              <a:rPr spc="-5" dirty="0"/>
              <a:t>eg</a:t>
            </a:r>
            <a:r>
              <a:rPr spc="-30" dirty="0"/>
              <a:t>i</a:t>
            </a:r>
            <a:r>
              <a:rPr spc="-5"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94686" y="1578940"/>
            <a:ext cx="4792345" cy="1017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0" dirty="0">
                <a:solidFill>
                  <a:srgbClr val="D30107"/>
                </a:solidFill>
                <a:latin typeface="Arial Black"/>
                <a:cs typeface="Arial Black"/>
              </a:rPr>
              <a:t>#</a:t>
            </a:r>
            <a:r>
              <a:rPr sz="6500" dirty="0">
                <a:latin typeface="Arial Black"/>
                <a:cs typeface="Arial Black"/>
              </a:rPr>
              <a:t>brno</a:t>
            </a:r>
            <a:r>
              <a:rPr sz="6500" spc="-35" dirty="0">
                <a:latin typeface="Arial Black"/>
                <a:cs typeface="Arial Black"/>
              </a:rPr>
              <a:t>2</a:t>
            </a:r>
            <a:r>
              <a:rPr sz="6500" dirty="0">
                <a:latin typeface="Arial Black"/>
                <a:cs typeface="Arial Black"/>
              </a:rPr>
              <a:t>050</a:t>
            </a:r>
            <a:endParaRPr sz="6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8723" y="164721"/>
            <a:ext cx="4718167" cy="6412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197256"/>
            <a:ext cx="3846195" cy="62001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65430" indent="-253365">
              <a:lnSpc>
                <a:spcPct val="100000"/>
              </a:lnSpc>
              <a:spcBef>
                <a:spcPts val="36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Příroda </a:t>
            </a:r>
            <a:r>
              <a:rPr sz="1900" b="1" spc="-15" dirty="0">
                <a:solidFill>
                  <a:srgbClr val="538235"/>
                </a:solidFill>
                <a:latin typeface="Arial"/>
                <a:cs typeface="Arial"/>
              </a:rPr>
              <a:t>ve</a:t>
            </a:r>
            <a:r>
              <a:rPr sz="1900" b="1" spc="25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538235"/>
                </a:solidFill>
                <a:latin typeface="Arial"/>
                <a:cs typeface="Arial"/>
              </a:rPr>
              <a:t>městě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60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10" dirty="0">
                <a:solidFill>
                  <a:srgbClr val="538235"/>
                </a:solidFill>
                <a:latin typeface="Arial"/>
                <a:cs typeface="Arial"/>
              </a:rPr>
              <a:t>Kompaktní </a:t>
            </a: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a </a:t>
            </a:r>
            <a:r>
              <a:rPr sz="1900" b="1" spc="-10" dirty="0">
                <a:solidFill>
                  <a:srgbClr val="538235"/>
                </a:solidFill>
                <a:latin typeface="Arial"/>
                <a:cs typeface="Arial"/>
              </a:rPr>
              <a:t>vyvážené</a:t>
            </a:r>
            <a:r>
              <a:rPr sz="1900" b="1" spc="2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město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70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Architektonická </a:t>
            </a:r>
            <a:r>
              <a:rPr sz="1900" b="1" spc="-10" dirty="0">
                <a:solidFill>
                  <a:srgbClr val="538235"/>
                </a:solidFill>
                <a:latin typeface="Arial"/>
                <a:cs typeface="Arial"/>
              </a:rPr>
              <a:t>tvář </a:t>
            </a: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města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6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Město s </a:t>
            </a:r>
            <a:r>
              <a:rPr sz="1900" b="1" spc="-10" dirty="0">
                <a:solidFill>
                  <a:srgbClr val="538235"/>
                </a:solidFill>
                <a:latin typeface="Arial"/>
                <a:cs typeface="Arial"/>
              </a:rPr>
              <a:t>dostupným</a:t>
            </a:r>
            <a:r>
              <a:rPr sz="1900" b="1" spc="10" dirty="0">
                <a:solidFill>
                  <a:srgbClr val="538235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bydlením</a:t>
            </a:r>
            <a:endParaRPr sz="1900">
              <a:latin typeface="Arial"/>
              <a:cs typeface="Arial"/>
            </a:endParaRPr>
          </a:p>
          <a:p>
            <a:pPr marL="265430" marR="62865" indent="-253365">
              <a:lnSpc>
                <a:spcPts val="2180"/>
              </a:lnSpc>
              <a:spcBef>
                <a:spcPts val="850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Město s </a:t>
            </a:r>
            <a:r>
              <a:rPr sz="1900" b="1" spc="-10" dirty="0">
                <a:solidFill>
                  <a:srgbClr val="538235"/>
                </a:solidFill>
                <a:latin typeface="Arial"/>
                <a:cs typeface="Arial"/>
              </a:rPr>
              <a:t>efektivní </a:t>
            </a:r>
            <a:r>
              <a:rPr sz="1900" b="1" spc="-5" dirty="0">
                <a:solidFill>
                  <a:srgbClr val="538235"/>
                </a:solidFill>
                <a:latin typeface="Arial"/>
                <a:cs typeface="Arial"/>
              </a:rPr>
              <a:t>a udržitelnou  mobilitou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40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10" dirty="0">
                <a:solidFill>
                  <a:srgbClr val="EC7C30"/>
                </a:solidFill>
                <a:latin typeface="Arial"/>
                <a:cs typeface="Arial"/>
              </a:rPr>
              <a:t>Prosperující</a:t>
            </a:r>
            <a:r>
              <a:rPr sz="1900" b="1" spc="-50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EC7C30"/>
                </a:solidFill>
                <a:latin typeface="Arial"/>
                <a:cs typeface="Arial"/>
              </a:rPr>
              <a:t>město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6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5" dirty="0">
                <a:solidFill>
                  <a:srgbClr val="EC7C30"/>
                </a:solidFill>
                <a:latin typeface="Arial"/>
                <a:cs typeface="Arial"/>
              </a:rPr>
              <a:t>Univerzitní </a:t>
            </a:r>
            <a:r>
              <a:rPr sz="1900" b="1" spc="-10" dirty="0">
                <a:solidFill>
                  <a:srgbClr val="EC7C30"/>
                </a:solidFill>
                <a:latin typeface="Arial"/>
                <a:cs typeface="Arial"/>
              </a:rPr>
              <a:t>vzdělané</a:t>
            </a:r>
            <a:r>
              <a:rPr sz="1900" b="1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EC7C30"/>
                </a:solidFill>
                <a:latin typeface="Arial"/>
                <a:cs typeface="Arial"/>
              </a:rPr>
              <a:t>město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6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10" dirty="0">
                <a:solidFill>
                  <a:srgbClr val="C00000"/>
                </a:solidFill>
                <a:latin typeface="Arial"/>
                <a:cs typeface="Arial"/>
              </a:rPr>
              <a:t>Zdraví </a:t>
            </a:r>
            <a:r>
              <a:rPr sz="1900" b="1" spc="-5" dirty="0">
                <a:solidFill>
                  <a:srgbClr val="C00000"/>
                </a:solidFill>
                <a:latin typeface="Arial"/>
                <a:cs typeface="Arial"/>
              </a:rPr>
              <a:t>lidé </a:t>
            </a:r>
            <a:r>
              <a:rPr sz="1900" b="1" spc="-15" dirty="0">
                <a:solidFill>
                  <a:srgbClr val="C00000"/>
                </a:solidFill>
                <a:latin typeface="Arial"/>
                <a:cs typeface="Arial"/>
              </a:rPr>
              <a:t>ve </a:t>
            </a:r>
            <a:r>
              <a:rPr sz="1900" b="1" spc="-5" dirty="0">
                <a:solidFill>
                  <a:srgbClr val="C00000"/>
                </a:solidFill>
                <a:latin typeface="Arial"/>
                <a:cs typeface="Arial"/>
              </a:rPr>
              <a:t>zdravém</a:t>
            </a:r>
            <a:r>
              <a:rPr sz="19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C00000"/>
                </a:solidFill>
                <a:latin typeface="Arial"/>
                <a:cs typeface="Arial"/>
              </a:rPr>
              <a:t>městě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6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10" dirty="0">
                <a:solidFill>
                  <a:srgbClr val="C00000"/>
                </a:solidFill>
                <a:latin typeface="Arial"/>
                <a:cs typeface="Arial"/>
              </a:rPr>
              <a:t>Bezpečné </a:t>
            </a:r>
            <a:r>
              <a:rPr sz="1900" b="1" spc="-5" dirty="0">
                <a:solidFill>
                  <a:srgbClr val="C00000"/>
                </a:solidFill>
                <a:latin typeface="Arial"/>
                <a:cs typeface="Arial"/>
              </a:rPr>
              <a:t>město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6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10" dirty="0">
                <a:solidFill>
                  <a:srgbClr val="C00000"/>
                </a:solidFill>
                <a:latin typeface="Arial"/>
                <a:cs typeface="Arial"/>
              </a:rPr>
              <a:t>Kulturní</a:t>
            </a:r>
            <a:r>
              <a:rPr sz="19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C00000"/>
                </a:solidFill>
                <a:latin typeface="Arial"/>
                <a:cs typeface="Arial"/>
              </a:rPr>
              <a:t>město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6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10" dirty="0">
                <a:solidFill>
                  <a:srgbClr val="C00000"/>
                </a:solidFill>
                <a:latin typeface="Arial"/>
                <a:cs typeface="Arial"/>
              </a:rPr>
              <a:t>Sportovní</a:t>
            </a:r>
            <a:r>
              <a:rPr sz="19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C00000"/>
                </a:solidFill>
                <a:latin typeface="Arial"/>
                <a:cs typeface="Arial"/>
              </a:rPr>
              <a:t>město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90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10" dirty="0">
                <a:solidFill>
                  <a:srgbClr val="2E5496"/>
                </a:solidFill>
                <a:latin typeface="Arial"/>
                <a:cs typeface="Arial"/>
              </a:rPr>
              <a:t>Zdravé </a:t>
            </a:r>
            <a:r>
              <a:rPr sz="1900" b="1" spc="-5" dirty="0">
                <a:solidFill>
                  <a:srgbClr val="2E5496"/>
                </a:solidFill>
                <a:latin typeface="Arial"/>
                <a:cs typeface="Arial"/>
              </a:rPr>
              <a:t>životní</a:t>
            </a:r>
            <a:r>
              <a:rPr sz="1900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2E5496"/>
                </a:solidFill>
                <a:latin typeface="Arial"/>
                <a:cs typeface="Arial"/>
              </a:rPr>
              <a:t>prostředí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ts val="2245"/>
              </a:lnSpc>
              <a:spcBef>
                <a:spcPts val="650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5" dirty="0">
                <a:solidFill>
                  <a:srgbClr val="2E5496"/>
                </a:solidFill>
                <a:latin typeface="Arial"/>
                <a:cs typeface="Arial"/>
              </a:rPr>
              <a:t>Energeticky </a:t>
            </a:r>
            <a:r>
              <a:rPr sz="1900" b="1" spc="-10" dirty="0">
                <a:solidFill>
                  <a:srgbClr val="2E5496"/>
                </a:solidFill>
                <a:latin typeface="Arial"/>
                <a:cs typeface="Arial"/>
              </a:rPr>
              <a:t>šetrné, </a:t>
            </a:r>
            <a:r>
              <a:rPr sz="1900" b="1" spc="-5" dirty="0">
                <a:solidFill>
                  <a:srgbClr val="2E5496"/>
                </a:solidFill>
                <a:latin typeface="Arial"/>
                <a:cs typeface="Arial"/>
              </a:rPr>
              <a:t>nezávislé</a:t>
            </a:r>
            <a:r>
              <a:rPr sz="1900" b="1" spc="1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2E5496"/>
                </a:solidFill>
                <a:latin typeface="Arial"/>
                <a:cs typeface="Arial"/>
              </a:rPr>
              <a:t>a</a:t>
            </a:r>
            <a:endParaRPr sz="1900">
              <a:latin typeface="Arial"/>
              <a:cs typeface="Arial"/>
            </a:endParaRPr>
          </a:p>
          <a:p>
            <a:pPr marL="265430">
              <a:lnSpc>
                <a:spcPts val="2185"/>
              </a:lnSpc>
            </a:pPr>
            <a:r>
              <a:rPr sz="1850" b="1" spc="-5" dirty="0">
                <a:solidFill>
                  <a:srgbClr val="2E5496"/>
                </a:solidFill>
                <a:latin typeface="Arial"/>
                <a:cs typeface="Arial"/>
              </a:rPr>
              <a:t>odolné</a:t>
            </a:r>
            <a:r>
              <a:rPr sz="1850" b="1" spc="1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850" b="1" spc="-5" dirty="0">
                <a:solidFill>
                  <a:srgbClr val="2E5496"/>
                </a:solidFill>
                <a:latin typeface="Arial"/>
                <a:cs typeface="Arial"/>
              </a:rPr>
              <a:t>město</a:t>
            </a:r>
            <a:endParaRPr sz="1850">
              <a:latin typeface="Arial"/>
              <a:cs typeface="Arial"/>
            </a:endParaRPr>
          </a:p>
          <a:p>
            <a:pPr marL="265430" marR="980440" indent="-253365">
              <a:lnSpc>
                <a:spcPct val="101699"/>
              </a:lnSpc>
              <a:spcBef>
                <a:spcPts val="64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850" b="1" spc="-5" dirty="0">
                <a:solidFill>
                  <a:srgbClr val="6F2F9F"/>
                </a:solidFill>
                <a:latin typeface="Arial"/>
                <a:cs typeface="Arial"/>
              </a:rPr>
              <a:t>Efektivně fungující  </a:t>
            </a:r>
            <a:r>
              <a:rPr sz="1850" b="1" spc="-10" dirty="0">
                <a:solidFill>
                  <a:srgbClr val="6F2F9F"/>
                </a:solidFill>
                <a:latin typeface="Arial"/>
                <a:cs typeface="Arial"/>
              </a:rPr>
              <a:t>elektronizovaná</a:t>
            </a:r>
            <a:r>
              <a:rPr sz="1850" b="1" spc="-1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850" b="1" spc="-10" dirty="0">
                <a:solidFill>
                  <a:srgbClr val="6F2F9F"/>
                </a:solidFill>
                <a:latin typeface="Arial"/>
                <a:cs typeface="Arial"/>
              </a:rPr>
              <a:t>správa</a:t>
            </a:r>
            <a:endParaRPr sz="185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345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5" dirty="0">
                <a:solidFill>
                  <a:srgbClr val="6F2F9F"/>
                </a:solidFill>
                <a:latin typeface="Arial"/>
                <a:cs typeface="Arial"/>
              </a:rPr>
              <a:t>Město </a:t>
            </a:r>
            <a:r>
              <a:rPr sz="1900" b="1" spc="-10" dirty="0">
                <a:solidFill>
                  <a:srgbClr val="6F2F9F"/>
                </a:solidFill>
                <a:latin typeface="Arial"/>
                <a:cs typeface="Arial"/>
              </a:rPr>
              <a:t>otevřené </a:t>
            </a:r>
            <a:r>
              <a:rPr sz="1900" b="1" spc="-5" dirty="0">
                <a:solidFill>
                  <a:srgbClr val="6F2F9F"/>
                </a:solidFill>
                <a:latin typeface="Arial"/>
                <a:cs typeface="Arial"/>
              </a:rPr>
              <a:t>v oblasti</a:t>
            </a:r>
            <a:r>
              <a:rPr sz="1900" b="1" dirty="0">
                <a:solidFill>
                  <a:srgbClr val="6F2F9F"/>
                </a:solidFill>
                <a:latin typeface="Arial"/>
                <a:cs typeface="Arial"/>
              </a:rPr>
              <a:t> dat</a:t>
            </a:r>
            <a:endParaRPr sz="1900">
              <a:latin typeface="Arial"/>
              <a:cs typeface="Arial"/>
            </a:endParaRPr>
          </a:p>
          <a:p>
            <a:pPr marL="265430" indent="-253365">
              <a:lnSpc>
                <a:spcPct val="100000"/>
              </a:lnSpc>
              <a:spcBef>
                <a:spcPts val="270"/>
              </a:spcBef>
              <a:buFont typeface="Noto Sans Symbols"/>
              <a:buChar char="➢"/>
              <a:tabLst>
                <a:tab pos="266065" algn="l"/>
              </a:tabLst>
            </a:pPr>
            <a:r>
              <a:rPr sz="1900" b="1" spc="-5" dirty="0">
                <a:latin typeface="Arial"/>
                <a:cs typeface="Arial"/>
              </a:rPr>
              <a:t>A </a:t>
            </a:r>
            <a:r>
              <a:rPr sz="1900" b="1" spc="-10" dirty="0">
                <a:latin typeface="Arial"/>
                <a:cs typeface="Arial"/>
              </a:rPr>
              <a:t>další…………..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34765"/>
            <a:ext cx="9144000" cy="4594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15768"/>
            <a:ext cx="9144000" cy="5066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2525" y="9523"/>
            <a:ext cx="6838950" cy="6848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425" y="171450"/>
            <a:ext cx="8432800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28458" y="890142"/>
            <a:ext cx="647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Slatina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83451" y="3838702"/>
            <a:ext cx="129286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FF"/>
                </a:solidFill>
                <a:latin typeface="Carlito"/>
                <a:cs typeface="Carlito"/>
              </a:rPr>
              <a:t>Nový</a:t>
            </a:r>
            <a:r>
              <a:rPr sz="175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750" spc="-5" dirty="0">
                <a:solidFill>
                  <a:srgbClr val="FFFFFF"/>
                </a:solidFill>
                <a:latin typeface="Carlito"/>
                <a:cs typeface="Carlito"/>
              </a:rPr>
              <a:t>Lískovec</a:t>
            </a:r>
            <a:endParaRPr sz="175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753506"/>
            <a:ext cx="3431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Zdroj: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https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  <a:hlinkClick r:id="rId3"/>
              </a:rPr>
              <a:t>://w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ww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  <a:hlinkClick r:id="rId3"/>
              </a:rPr>
              <a:t>.g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  <a:hlinkClick r:id="rId3"/>
              </a:rPr>
              <a:t>ogle.cz/maps/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49680"/>
            <a:ext cx="9144000" cy="4358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102</Words>
  <Application>Microsoft Office PowerPoint</Application>
  <PresentationFormat>Předvádění na obrazovce (4:3)</PresentationFormat>
  <Paragraphs>29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Carlito</vt:lpstr>
      <vt:lpstr>Noto Sans Symbols</vt:lpstr>
      <vt:lpstr>Trebuchet MS</vt:lpstr>
      <vt:lpstr>Office Theme</vt:lpstr>
      <vt:lpstr>"Hodina pro Brno" a strategie #brno2050</vt:lpstr>
      <vt:lpstr>Prezentace aplikace PowerPoint</vt:lpstr>
      <vt:lpstr>Strategie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co správa města?</vt:lpstr>
      <vt:lpstr>A co správa města?</vt:lpstr>
      <vt:lpstr>Jak můžu  město ovlivnit i já?</vt:lpstr>
      <vt:lpstr>Prezentace aplikace PowerPoint</vt:lpstr>
      <vt:lpstr>Jaké je tvoje ideální město ?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"Hodina pro Brno" a strategie #brno2050</dc:title>
  <cp:lastModifiedBy>Benda Šimon</cp:lastModifiedBy>
  <cp:revision>1</cp:revision>
  <dcterms:created xsi:type="dcterms:W3CDTF">2020-09-11T12:48:21Z</dcterms:created>
  <dcterms:modified xsi:type="dcterms:W3CDTF">2020-09-11T12:51:47Z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2019-10-18T00:00:00Z</vt:filetime>
  </property>
  <property fmtid="{D5CDD505-2E9C-101B-9397-08002B2CF9AE}" pid="3" name="Creator">
    <vt:lpwstr>Microsoft® Word 2013</vt:lpwstr>
  </property>
  <property fmtid="{D5CDD505-2E9C-101B-9397-08002B2CF9AE}" pid="4" name="LastSaved">
    <vt:filetime>2020-09-11T00:00:00Z</vt:filetime>
  </property>
</Properties>
</file>