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8" r:id="rId2"/>
    <p:sldId id="266" r:id="rId3"/>
    <p:sldId id="256" r:id="rId4"/>
    <p:sldId id="257" r:id="rId5"/>
    <p:sldId id="258" r:id="rId6"/>
    <p:sldId id="263" r:id="rId7"/>
    <p:sldId id="264" r:id="rId8"/>
    <p:sldId id="262" r:id="rId9"/>
    <p:sldId id="260" r:id="rId10"/>
    <p:sldId id="261" r:id="rId11"/>
    <p:sldId id="265" r:id="rId12"/>
    <p:sldId id="267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A3C"/>
    <a:srgbClr val="2C3C43"/>
    <a:srgbClr val="92D050"/>
    <a:srgbClr val="B9D181"/>
    <a:srgbClr val="5877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w5bV_ACQcOL3XqZvFx6KBGFXg5hATvsHVKh3Fx8dSCs/edit?usp=sharing" TargetMode="External"/><Relationship Id="rId2" Type="http://schemas.openxmlformats.org/officeDocument/2006/relationships/hyperlink" Target="https://forms.gle/68wFvPvA731BKbB59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google.com/spreadsheets/d/1A5t7ygQCNzB7m6NHboZ4x4ltNFvGaKCnWyrlzSEafoI/edit#gid=0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forms.gle/68wFvPvA731BKbB59" TargetMode="External"/><Relationship Id="rId3" Type="http://schemas.openxmlformats.org/officeDocument/2006/relationships/hyperlink" Target="https://drive.google.com/file/d/1few--b44ZuxvUzaSB4Sx_rGy-cSWoqQ4/view?usp=sharing" TargetMode="External"/><Relationship Id="rId7" Type="http://schemas.openxmlformats.org/officeDocument/2006/relationships/hyperlink" Target="https://drive.google.com/file/d/1BMrocoaveIdxIEqinXAo7JB_m2OhXhow/view?usp=sharing" TargetMode="External"/><Relationship Id="rId2" Type="http://schemas.openxmlformats.org/officeDocument/2006/relationships/hyperlink" Target="https://drive.google.com/file/d/1Z2ar2hn_LWAW0Ud1Xy3yxFAs0G10EqOG/view?usp=shari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R5NklbkCgUY" TargetMode="External"/><Relationship Id="rId5" Type="http://schemas.openxmlformats.org/officeDocument/2006/relationships/hyperlink" Target="https://youtu.be/FaYBND7wMp4" TargetMode="External"/><Relationship Id="rId4" Type="http://schemas.openxmlformats.org/officeDocument/2006/relationships/hyperlink" Target="https://www.youtube.com/watch?v=CkopyPcsby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ida.cz/vida-na-doma" TargetMode="External"/><Relationship Id="rId2" Type="http://schemas.openxmlformats.org/officeDocument/2006/relationships/hyperlink" Target="https://docs.google.com/spreadsheets/d/1A5t7ygQCNzB7m6NHboZ4x4ltNFvGaKCnWyrlzSEafoI/edit?usp=shari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6S_bn6ZHrnc" TargetMode="External"/><Relationship Id="rId5" Type="http://schemas.openxmlformats.org/officeDocument/2006/relationships/hyperlink" Target="https://www.youtube.com/watch?v=eql2OIfk_i4" TargetMode="External"/><Relationship Id="rId4" Type="http://schemas.openxmlformats.org/officeDocument/2006/relationships/hyperlink" Target="https://www.youtube.com/watch?v=n2MZ9kBh1y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437" y="-9742"/>
            <a:ext cx="7493756" cy="686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927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REKAPITULACE: ÚKOLY DO 20. 4. 2021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689410"/>
            <a:ext cx="8596668" cy="3880773"/>
          </a:xfrm>
        </p:spPr>
        <p:txBody>
          <a:bodyPr>
            <a:noAutofit/>
          </a:bodyPr>
          <a:lstStyle/>
          <a:p>
            <a:r>
              <a:rPr lang="cs-CZ" sz="2000" dirty="0" smtClean="0"/>
              <a:t>Zopakuj si, co jsme dělali loni a vyplň </a:t>
            </a:r>
            <a:r>
              <a:rPr lang="cs-CZ" sz="2000" dirty="0" smtClean="0">
                <a:hlinkClick r:id="rId2"/>
              </a:rPr>
              <a:t>dotazník</a:t>
            </a:r>
            <a:endParaRPr lang="cs-CZ" sz="2000" dirty="0" smtClean="0"/>
          </a:p>
          <a:p>
            <a:endParaRPr lang="cs-CZ" sz="2000" dirty="0" smtClean="0"/>
          </a:p>
          <a:p>
            <a:r>
              <a:rPr lang="cs-CZ" sz="2000" dirty="0"/>
              <a:t>K</a:t>
            </a:r>
            <a:r>
              <a:rPr lang="cs-CZ" sz="2000" dirty="0" smtClean="0"/>
              <a:t>ontaktuj svoji </a:t>
            </a:r>
            <a:r>
              <a:rPr lang="cs-CZ" sz="2000" dirty="0" smtClean="0">
                <a:hlinkClick r:id="rId3"/>
              </a:rPr>
              <a:t>skupinu</a:t>
            </a:r>
            <a:endParaRPr lang="cs-CZ" sz="2000" dirty="0" smtClean="0"/>
          </a:p>
          <a:p>
            <a:endParaRPr lang="cs-CZ" sz="2000" dirty="0"/>
          </a:p>
          <a:p>
            <a:r>
              <a:rPr lang="cs-CZ" sz="2000" dirty="0"/>
              <a:t>S</a:t>
            </a:r>
            <a:r>
              <a:rPr lang="cs-CZ" sz="2000" dirty="0" smtClean="0"/>
              <a:t>polečně se podívejte na nová </a:t>
            </a:r>
            <a:r>
              <a:rPr lang="cs-CZ" sz="2000" dirty="0" smtClean="0">
                <a:hlinkClick r:id="rId4"/>
              </a:rPr>
              <a:t>témata</a:t>
            </a:r>
            <a:r>
              <a:rPr lang="cs-CZ" sz="2000" dirty="0" smtClean="0"/>
              <a:t>. </a:t>
            </a:r>
          </a:p>
          <a:p>
            <a:pPr lvl="1"/>
            <a:r>
              <a:rPr lang="cs-CZ" sz="1800" dirty="0" smtClean="0"/>
              <a:t>Vyberte alespoň 3, která byste mohli realizovat, a zapište je do tabulky (podle barvy skupiny, do 20. 4.)</a:t>
            </a:r>
          </a:p>
          <a:p>
            <a:pPr lvl="1"/>
            <a:r>
              <a:rPr lang="cs-CZ" sz="1800" dirty="0" smtClean="0"/>
              <a:t>můžete použít i vlastní téma (s použitím jednoduchého materiálu)</a:t>
            </a:r>
          </a:p>
          <a:p>
            <a:endParaRPr lang="cs-CZ" dirty="0"/>
          </a:p>
          <a:p>
            <a:r>
              <a:rPr lang="cs-CZ" sz="2000" dirty="0"/>
              <a:t>f</a:t>
            </a:r>
            <a:r>
              <a:rPr lang="cs-CZ" sz="2000" dirty="0" smtClean="0"/>
              <a:t>inální výběr a rozdělení proběhne na on-line setkání 21. 4. 2021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46016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07067" y="2066206"/>
            <a:ext cx="7766936" cy="1646302"/>
          </a:xfrm>
        </p:spPr>
        <p:txBody>
          <a:bodyPr/>
          <a:lstStyle/>
          <a:p>
            <a:r>
              <a:rPr lang="cs-CZ" dirty="0" smtClean="0"/>
              <a:t>DĚKUJEME!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A těšíme se </a:t>
            </a:r>
            <a:r>
              <a:rPr lang="cs-CZ" sz="2000" smtClean="0"/>
              <a:t>na online setkání 21. </a:t>
            </a:r>
            <a:r>
              <a:rPr lang="cs-CZ" sz="2000" dirty="0" smtClean="0"/>
              <a:t>4.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55084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9CA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 pole 3"/>
          <p:cNvSpPr txBox="1"/>
          <p:nvPr/>
        </p:nvSpPr>
        <p:spPr>
          <a:xfrm>
            <a:off x="2586770" y="1234587"/>
            <a:ext cx="6619875" cy="3943350"/>
          </a:xfrm>
          <a:prstGeom prst="rect">
            <a:avLst/>
          </a:prstGeom>
          <a:solidFill>
            <a:srgbClr val="99CA3C"/>
          </a:solidFill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9000" b="1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JARMARK </a:t>
            </a: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9000" b="1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POKUSŮ</a:t>
            </a:r>
            <a:r>
              <a:rPr lang="cs-CZ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obrázek 29" descr="Baňka, Kádinka, Kontejner, Sklo, Laboratoř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6910">
            <a:off x="8128416" y="2934340"/>
            <a:ext cx="2156460" cy="2473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5477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437" y="-9742"/>
            <a:ext cx="7493756" cy="686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138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9CA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 pole 3"/>
          <p:cNvSpPr txBox="1"/>
          <p:nvPr/>
        </p:nvSpPr>
        <p:spPr>
          <a:xfrm>
            <a:off x="2586770" y="1234587"/>
            <a:ext cx="6619875" cy="3943350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9000" b="1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JARMARK </a:t>
            </a: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9000" b="1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POKUSŮ</a:t>
            </a:r>
            <a:r>
              <a:rPr lang="cs-CZ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obrázek 29" descr="Baňka, Kádinka, Kontejner, Sklo, Laboratoř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6910">
            <a:off x="8128416" y="2934340"/>
            <a:ext cx="2156460" cy="2473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7633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19808" y="1366346"/>
            <a:ext cx="8454195" cy="2684488"/>
          </a:xfrm>
        </p:spPr>
        <p:txBody>
          <a:bodyPr/>
          <a:lstStyle/>
          <a:p>
            <a:r>
              <a:rPr lang="cs-CZ" dirty="0" smtClean="0"/>
              <a:t>JARMARK POKUSŮ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07067" y="4355633"/>
            <a:ext cx="7766936" cy="1096899"/>
          </a:xfrm>
        </p:spPr>
        <p:txBody>
          <a:bodyPr>
            <a:normAutofit/>
          </a:bodyPr>
          <a:lstStyle/>
          <a:p>
            <a:r>
              <a:rPr lang="cs-CZ" sz="4000" dirty="0" smtClean="0"/>
              <a:t>JE ZPĚT!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68633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Kdo jsme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5656" y="3191869"/>
            <a:ext cx="2583191" cy="258319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034" y="3173925"/>
            <a:ext cx="2601135" cy="2601135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948689" y="2723196"/>
            <a:ext cx="1982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Radka</a:t>
            </a:r>
            <a:endParaRPr lang="cs-CZ" sz="20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5453890" y="2723196"/>
            <a:ext cx="1982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Danča</a:t>
            </a:r>
            <a:endParaRPr lang="cs-CZ" sz="20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788275" y="1587062"/>
            <a:ext cx="9165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Radka a Danča – </a:t>
            </a:r>
            <a:r>
              <a:rPr lang="cs-CZ" sz="2000" dirty="0" err="1" smtClean="0"/>
              <a:t>vidátorky</a:t>
            </a:r>
            <a:r>
              <a:rPr lang="cs-CZ" sz="2000" dirty="0" smtClean="0"/>
              <a:t>, popularizátorky vědy z VIDA! science centra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2059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jsme společně zvládli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3" y="1698134"/>
            <a:ext cx="9160349" cy="4639604"/>
          </a:xfrm>
        </p:spPr>
        <p:txBody>
          <a:bodyPr>
            <a:normAutofit/>
          </a:bodyPr>
          <a:lstStyle/>
          <a:p>
            <a:r>
              <a:rPr lang="cs-CZ" sz="2000" dirty="0" smtClean="0"/>
              <a:t>motivační Jarmark pokusů se studenty </a:t>
            </a:r>
            <a:r>
              <a:rPr lang="cs-CZ" sz="2000" dirty="0" err="1" smtClean="0"/>
              <a:t>PedF</a:t>
            </a:r>
            <a:r>
              <a:rPr lang="cs-CZ" sz="2000" dirty="0" smtClean="0"/>
              <a:t> – demonstrace pokusů, motivace pro náš Jarmark – jak by to mohlo zhruba vypadat</a:t>
            </a:r>
          </a:p>
          <a:p>
            <a:endParaRPr lang="cs-CZ" sz="2000" dirty="0" smtClean="0"/>
          </a:p>
          <a:p>
            <a:r>
              <a:rPr lang="cs-CZ" sz="2000" dirty="0" smtClean="0"/>
              <a:t>galerie pokusů ve VIDA! – další ukázky, jak by mohly vypadat vaše pokusy</a:t>
            </a:r>
          </a:p>
          <a:p>
            <a:endParaRPr lang="cs-CZ" sz="2000" dirty="0" smtClean="0"/>
          </a:p>
          <a:p>
            <a:r>
              <a:rPr lang="cs-CZ" sz="2000" dirty="0"/>
              <a:t>z</a:t>
            </a:r>
            <a:r>
              <a:rPr lang="cs-CZ" sz="2000" dirty="0" smtClean="0"/>
              <a:t>áklady interpretace – co je to sdělení, jak vybrat důležité informace, jak zjednodušovat tak, aby to bylo pochopitelné a nebylo toho moc</a:t>
            </a:r>
          </a:p>
          <a:p>
            <a:pPr marL="0" indent="0">
              <a:buNone/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165359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 PAK PŘIŠEL COVID…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481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DÁL?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508761"/>
            <a:ext cx="8596668" cy="4532602"/>
          </a:xfrm>
        </p:spPr>
        <p:txBody>
          <a:bodyPr>
            <a:normAutofit/>
          </a:bodyPr>
          <a:lstStyle/>
          <a:p>
            <a:r>
              <a:rPr lang="cs-CZ" sz="2000" dirty="0" smtClean="0"/>
              <a:t>Jaro 2021 – jedeme dál. Už to nebudeme dál posouvat, do konce školního roku (v plánu je do konce května) celý Jarmark zrealizujeme. </a:t>
            </a:r>
          </a:p>
          <a:p>
            <a:r>
              <a:rPr lang="cs-CZ" sz="2000" dirty="0" smtClean="0"/>
              <a:t>Jak? On-line. </a:t>
            </a:r>
          </a:p>
          <a:p>
            <a:pPr lvl="1"/>
            <a:r>
              <a:rPr lang="cs-CZ" dirty="0" smtClean="0"/>
              <a:t>Máme v plánu 5 – 6 on-line setkání, během kterých se budeme bavit o tom, co a jak dělat.</a:t>
            </a:r>
          </a:p>
          <a:p>
            <a:pPr lvl="1"/>
            <a:r>
              <a:rPr lang="cs-CZ" dirty="0" smtClean="0"/>
              <a:t>Kromě toho budete pracovat samostatně doma, případně budete mít on-line setkání ve svých skupinkách.</a:t>
            </a:r>
          </a:p>
          <a:p>
            <a:pPr lvl="1"/>
            <a:r>
              <a:rPr lang="cs-CZ" dirty="0" smtClean="0"/>
              <a:t>Výsledkem nebude Jarmark pokusů tak, jak jste ho viděli naživo. Své pokusy budete natáčet a výsledkem bude sestřih z vašich videí.</a:t>
            </a:r>
          </a:p>
          <a:p>
            <a:r>
              <a:rPr lang="cs-CZ" dirty="0" smtClean="0"/>
              <a:t>Teď vás čeká opáčko toho, co jsme spolu dělali loni, a pár úkolů.</a:t>
            </a:r>
          </a:p>
          <a:p>
            <a:r>
              <a:rPr lang="cs-CZ" dirty="0" smtClean="0"/>
              <a:t>První on-line setkání proběhne 21. dubna. Do té doby (den předem, tedy 20. 4.) je potřeba mít úkoly hotové.</a:t>
            </a:r>
          </a:p>
          <a:p>
            <a:r>
              <a:rPr lang="cs-CZ" dirty="0" smtClean="0"/>
              <a:t>Jdeme na to.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04801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8576"/>
          </a:xfrm>
        </p:spPr>
        <p:txBody>
          <a:bodyPr/>
          <a:lstStyle/>
          <a:p>
            <a:r>
              <a:rPr lang="cs-CZ" dirty="0" smtClean="0"/>
              <a:t>OPÁČKO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408177"/>
            <a:ext cx="8596668" cy="4633186"/>
          </a:xfrm>
        </p:spPr>
        <p:txBody>
          <a:bodyPr/>
          <a:lstStyle/>
          <a:p>
            <a:r>
              <a:rPr lang="cs-CZ" dirty="0" smtClean="0"/>
              <a:t>Co jsme dělali loni:</a:t>
            </a:r>
          </a:p>
          <a:p>
            <a:pPr lvl="1"/>
            <a:r>
              <a:rPr lang="cs-CZ" dirty="0" smtClean="0"/>
              <a:t>Povídali jsme si tom, co je to SDĚLENÍ a proč je tak důležité ho znát a taky o tom, proč a jak svoje vysvětlování zjednodušovat.</a:t>
            </a:r>
          </a:p>
          <a:p>
            <a:pPr lvl="1"/>
            <a:r>
              <a:rPr lang="cs-CZ" dirty="0" smtClean="0"/>
              <a:t>Pokud se potřebujete rozvzpomenout, mrkněte se </a:t>
            </a:r>
            <a:r>
              <a:rPr lang="cs-CZ" dirty="0" smtClean="0">
                <a:hlinkClick r:id="rId2"/>
              </a:rPr>
              <a:t>SEM</a:t>
            </a:r>
            <a:r>
              <a:rPr lang="cs-CZ" dirty="0" smtClean="0"/>
              <a:t> (doporučujeme) a </a:t>
            </a:r>
            <a:r>
              <a:rPr lang="cs-CZ" dirty="0" smtClean="0">
                <a:hlinkClick r:id="rId3"/>
              </a:rPr>
              <a:t>SEM</a:t>
            </a:r>
            <a:r>
              <a:rPr lang="cs-CZ" dirty="0" smtClean="0"/>
              <a:t>.</a:t>
            </a:r>
          </a:p>
          <a:p>
            <a:r>
              <a:rPr lang="cs-CZ" dirty="0" smtClean="0"/>
              <a:t>Pro praktické zopakování si to zkusíme ještě jednou, ale s jinými pokusy a jinými texty:</a:t>
            </a:r>
          </a:p>
          <a:p>
            <a:pPr lvl="1"/>
            <a:r>
              <a:rPr lang="cs-CZ" dirty="0" smtClean="0"/>
              <a:t>Podívejte se na tato videa: </a:t>
            </a:r>
            <a:r>
              <a:rPr lang="cs-CZ" dirty="0" smtClean="0">
                <a:hlinkClick r:id="rId4"/>
              </a:rPr>
              <a:t>TOTO</a:t>
            </a:r>
            <a:r>
              <a:rPr lang="cs-CZ" dirty="0" smtClean="0"/>
              <a:t>, </a:t>
            </a:r>
            <a:r>
              <a:rPr lang="cs-CZ" dirty="0" smtClean="0">
                <a:hlinkClick r:id="rId5"/>
              </a:rPr>
              <a:t>TOTO</a:t>
            </a:r>
            <a:r>
              <a:rPr lang="cs-CZ" dirty="0" smtClean="0"/>
              <a:t> a </a:t>
            </a:r>
            <a:r>
              <a:rPr lang="cs-CZ" dirty="0" smtClean="0">
                <a:hlinkClick r:id="rId6"/>
              </a:rPr>
              <a:t>TOTO</a:t>
            </a:r>
            <a:r>
              <a:rPr lang="cs-CZ" dirty="0" smtClean="0"/>
              <a:t>.</a:t>
            </a:r>
          </a:p>
          <a:p>
            <a:pPr lvl="1"/>
            <a:r>
              <a:rPr lang="cs-CZ" dirty="0" smtClean="0"/>
              <a:t>Přečtěte si tyto texty k jednotlivým pokusům a vyznačte si sdělení tak, jak je vysvětleno na začátku </a:t>
            </a:r>
            <a:r>
              <a:rPr lang="cs-CZ" dirty="0" smtClean="0">
                <a:hlinkClick r:id="rId7"/>
              </a:rPr>
              <a:t>tohoto dokumentu</a:t>
            </a:r>
            <a:r>
              <a:rPr lang="cs-CZ" dirty="0" smtClean="0"/>
              <a:t>. Pokud nemůžete tisknout, udělejte to tak, jak se vám to bude nejlíp dělat bez </a:t>
            </a:r>
            <a:r>
              <a:rPr lang="cs-CZ" smtClean="0"/>
              <a:t>vytisknutého textu.</a:t>
            </a:r>
            <a:endParaRPr lang="cs-CZ" dirty="0" smtClean="0"/>
          </a:p>
          <a:p>
            <a:pPr lvl="1"/>
            <a:r>
              <a:rPr lang="cs-CZ" dirty="0" smtClean="0"/>
              <a:t>Vyplňte </a:t>
            </a:r>
            <a:r>
              <a:rPr lang="cs-CZ" dirty="0" smtClean="0">
                <a:hlinkClick r:id="rId8"/>
              </a:rPr>
              <a:t>krátký dotazník</a:t>
            </a:r>
            <a:r>
              <a:rPr lang="cs-CZ" dirty="0" smtClean="0"/>
              <a:t>.</a:t>
            </a:r>
          </a:p>
          <a:p>
            <a:r>
              <a:rPr lang="cs-CZ" dirty="0" smtClean="0"/>
              <a:t>Pozor, toto není všechno, pokračujeme dál!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716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NOVÁ FORMA – JEDEME ONLINE!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517904"/>
            <a:ext cx="9042738" cy="5093208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Výsledkem jarmarku bude </a:t>
            </a:r>
            <a:r>
              <a:rPr lang="cs-CZ" dirty="0" smtClean="0">
                <a:solidFill>
                  <a:srgbClr val="99CA3C"/>
                </a:solidFill>
              </a:rPr>
              <a:t>VIDEO S POKUSEM OD KAŽDÉHO ŽÁKA!</a:t>
            </a:r>
          </a:p>
          <a:p>
            <a:r>
              <a:rPr lang="cs-CZ" dirty="0" smtClean="0"/>
              <a:t>Co je potřeba do příštího setkání:</a:t>
            </a:r>
          </a:p>
          <a:p>
            <a:pPr lvl="1"/>
            <a:r>
              <a:rPr lang="cs-CZ" dirty="0" smtClean="0"/>
              <a:t>Výběr nového tématu pro skupinu, viz </a:t>
            </a:r>
            <a:r>
              <a:rPr lang="cs-CZ" dirty="0" smtClean="0">
                <a:solidFill>
                  <a:srgbClr val="99CA3C"/>
                </a:solidFill>
                <a:hlinkClick r:id="rId2"/>
              </a:rPr>
              <a:t>TADY</a:t>
            </a:r>
            <a:endParaRPr lang="cs-CZ" dirty="0" smtClean="0">
              <a:solidFill>
                <a:srgbClr val="99CA3C"/>
              </a:solidFill>
            </a:endParaRPr>
          </a:p>
          <a:p>
            <a:pPr lvl="1"/>
            <a:r>
              <a:rPr lang="cs-CZ" dirty="0" smtClean="0"/>
              <a:t>Při výběru tématu je potřeba se řídit tím, jaký materiál jste schopni najít doma, sehnat, půjčit. Inspirace např. </a:t>
            </a:r>
            <a:r>
              <a:rPr lang="cs-CZ" dirty="0" smtClean="0">
                <a:hlinkClick r:id="rId3"/>
              </a:rPr>
              <a:t>TADY</a:t>
            </a:r>
            <a:endParaRPr lang="cs-CZ" dirty="0" smtClean="0"/>
          </a:p>
          <a:p>
            <a:pPr lvl="1"/>
            <a:r>
              <a:rPr lang="cs-CZ" dirty="0" smtClean="0"/>
              <a:t>Každý žák bude připravovat jeden pokus v rámci tématu, kterým se jako skupina budete zabývat. Můžete se tedy odpíchnout od toho, které konkrétní pokusy byste chtěli dělat, a pak je zastřešit jedním tématem, případně ještě lépe jedním sdělením, ke kterému by tyto pokusy mohly vést.</a:t>
            </a:r>
          </a:p>
          <a:p>
            <a:pPr lvl="2"/>
            <a:r>
              <a:rPr lang="cs-CZ" sz="1600" dirty="0" smtClean="0"/>
              <a:t>Výsledné video může vypadat např. </a:t>
            </a:r>
            <a:r>
              <a:rPr lang="cs-CZ" sz="1600" dirty="0" smtClean="0">
                <a:solidFill>
                  <a:srgbClr val="587736"/>
                </a:solidFill>
                <a:hlinkClick r:id="rId4"/>
              </a:rPr>
              <a:t>TAKTO</a:t>
            </a:r>
            <a:r>
              <a:rPr lang="cs-CZ" sz="1600" dirty="0" smtClean="0"/>
              <a:t> nebo </a:t>
            </a:r>
            <a:r>
              <a:rPr lang="cs-CZ" sz="1600" dirty="0" smtClean="0">
                <a:hlinkClick r:id="rId5"/>
              </a:rPr>
              <a:t>TA</a:t>
            </a:r>
            <a:r>
              <a:rPr lang="cs-CZ" sz="1600" dirty="0" smtClean="0">
                <a:solidFill>
                  <a:srgbClr val="92D050"/>
                </a:solidFill>
                <a:hlinkClick r:id="rId5"/>
              </a:rPr>
              <a:t>KT</a:t>
            </a:r>
            <a:r>
              <a:rPr lang="cs-CZ" sz="1600" dirty="0" smtClean="0">
                <a:hlinkClick r:id="rId5"/>
              </a:rPr>
              <a:t>O</a:t>
            </a:r>
            <a:r>
              <a:rPr lang="cs-CZ" sz="1600" dirty="0" smtClean="0"/>
              <a:t> nebo i </a:t>
            </a:r>
            <a:r>
              <a:rPr lang="cs-CZ" sz="1600" dirty="0" smtClean="0">
                <a:solidFill>
                  <a:srgbClr val="2C3C43"/>
                </a:solidFill>
                <a:hlinkClick r:id="rId6"/>
              </a:rPr>
              <a:t>TAKTO</a:t>
            </a:r>
            <a:endParaRPr lang="cs-CZ" sz="1600" dirty="0" smtClean="0">
              <a:solidFill>
                <a:srgbClr val="2C3C43"/>
              </a:solidFill>
            </a:endParaRPr>
          </a:p>
          <a:p>
            <a:pPr lvl="1"/>
            <a:endParaRPr lang="cs-CZ" dirty="0"/>
          </a:p>
          <a:p>
            <a:pPr marL="457200" lvl="1" indent="0">
              <a:buNone/>
            </a:pPr>
            <a:endParaRPr lang="cs-CZ" dirty="0" smtClean="0"/>
          </a:p>
          <a:p>
            <a:r>
              <a:rPr lang="cs-CZ" dirty="0" smtClean="0"/>
              <a:t>Více informací se dozvíte na on-line setkání </a:t>
            </a:r>
            <a:r>
              <a:rPr lang="cs-CZ" sz="3000" b="1" dirty="0" smtClean="0">
                <a:solidFill>
                  <a:srgbClr val="99CA3C"/>
                </a:solidFill>
              </a:rPr>
              <a:t>21. 4. 2021, ve 13:45</a:t>
            </a:r>
          </a:p>
          <a:p>
            <a:pPr marL="0" indent="0">
              <a:buNone/>
            </a:pPr>
            <a:endParaRPr lang="cs-CZ" dirty="0" smtClean="0">
              <a:solidFill>
                <a:srgbClr val="99CA3C"/>
              </a:solidFill>
            </a:endParaRPr>
          </a:p>
          <a:p>
            <a:pPr marL="0" indent="0">
              <a:buNone/>
            </a:pPr>
            <a:r>
              <a:rPr lang="cs-CZ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1915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z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686</TotalTime>
  <Words>593</Words>
  <Application>Microsoft Office PowerPoint</Application>
  <PresentationFormat>Širokoúhlá obrazovka</PresentationFormat>
  <Paragraphs>59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20" baseType="lpstr">
      <vt:lpstr>Arial</vt:lpstr>
      <vt:lpstr>Calibri</vt:lpstr>
      <vt:lpstr>Comic Sans MS</vt:lpstr>
      <vt:lpstr>Times New Roman</vt:lpstr>
      <vt:lpstr>Trebuchet MS</vt:lpstr>
      <vt:lpstr>Wingdings 3</vt:lpstr>
      <vt:lpstr>Fazeta</vt:lpstr>
      <vt:lpstr>Prezentace aplikace PowerPoint</vt:lpstr>
      <vt:lpstr>Prezentace aplikace PowerPoint</vt:lpstr>
      <vt:lpstr>JARMARK POKUSŮ</vt:lpstr>
      <vt:lpstr>Kdo jsme</vt:lpstr>
      <vt:lpstr>Co jsme společně zvládli</vt:lpstr>
      <vt:lpstr>A PAK PŘIŠEL COVID…</vt:lpstr>
      <vt:lpstr>CO DÁL?</vt:lpstr>
      <vt:lpstr>OPÁČKO</vt:lpstr>
      <vt:lpstr>NOVÁ FORMA – JEDEME ONLINE!</vt:lpstr>
      <vt:lpstr>REKAPITULACE: ÚKOLY DO 20. 4. 2021</vt:lpstr>
      <vt:lpstr>DĚKUJEME!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JARMARK POKUSŮ</dc:title>
  <dc:creator>Marková Daniela</dc:creator>
  <cp:lastModifiedBy>Marková Daniela</cp:lastModifiedBy>
  <cp:revision>39</cp:revision>
  <dcterms:created xsi:type="dcterms:W3CDTF">2021-03-31T09:50:36Z</dcterms:created>
  <dcterms:modified xsi:type="dcterms:W3CDTF">2021-10-20T11:25:33Z</dcterms:modified>
</cp:coreProperties>
</file>