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69" r:id="rId15"/>
  </p:sldIdLst>
  <p:sldSz cx="9144000" cy="5143500" type="screen16x9"/>
  <p:notesSz cx="6858000" cy="9144000"/>
  <p:embeddedFontLst>
    <p:embeddedFont>
      <p:font typeface="Average" panose="020B0604020202020204" charset="0"/>
      <p:regular r:id="rId17"/>
    </p:embeddedFont>
    <p:embeddedFont>
      <p:font typeface="Oswald" panose="020B0604020202020204" charset="-18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5780841e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d5780841e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d5780841e4_1_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d5780841e4_1_4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d5780841e4_0_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d5780841e4_0_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5780841e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5780841e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5780841e4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5780841e4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5780841e4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5780841e4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5780841e4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d5780841e4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5780841e4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d5780841e4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d5780841e4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d5780841e4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5780841e4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5780841e4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FEF6-1A5E-4032-AEAD-18BC7F7B2674}" type="datetimeFigureOut">
              <a:rPr lang="cs-CZ" smtClean="0"/>
              <a:t>21.10.2021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AC443-E0B4-4DF0-BAF3-DAD5178358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07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542" y="0"/>
            <a:ext cx="5612345" cy="5143500"/>
          </a:xfrm>
        </p:spPr>
      </p:pic>
    </p:spTree>
    <p:extLst>
      <p:ext uri="{BB962C8B-B14F-4D97-AF65-F5344CB8AC3E}">
        <p14:creationId xmlns:p14="http://schemas.microsoft.com/office/powerpoint/2010/main" val="398546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8400" y="19050"/>
            <a:ext cx="6807199" cy="510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 JE DŮLEŽITÉ</a:t>
            </a:r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Abyste věděli PROČ.</a:t>
            </a:r>
            <a:endParaRPr sz="2100"/>
          </a:p>
          <a:p>
            <a:pPr marL="457200" lvl="0" indent="-361950" algn="l" rtl="0">
              <a:spcBef>
                <a:spcPts val="12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PROČ dáváte který pokus do kterého místa scénáře?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PROČ tento pokus napřed vysvětlujete a až pak ukazujete?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PROČ tento pokus vysvětlujete až po předvedení?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PROČ…?</a:t>
            </a:r>
            <a:endParaRPr sz="2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311700" y="31132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TIPY:</a:t>
            </a:r>
            <a:endParaRPr dirty="0"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>
            <a:off x="311700" y="88402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 dirty="0"/>
              <a:t>Jakékoli vysvětlování, pokud není supervtipné, snižuje napětí.</a:t>
            </a:r>
            <a:endParaRPr sz="21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/>
              <a:t>Není to nutně špatně, jen je potřeba s tím počítat a nenechávat to až na konec.</a:t>
            </a:r>
            <a:endParaRPr sz="17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 dirty="0"/>
              <a:t>Pro udržení pozornosti je lepší napřed přijít s překvapením a až pak ho vysvětlit (neříkat předem, co se bude dít).</a:t>
            </a:r>
            <a:endParaRPr sz="21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 dirty="0"/>
              <a:t>A nebo vzbudit napětí tím, že položím otázku, nechám ji chvíli. pracovat, a pak ukážu, jak to je doopravdy.</a:t>
            </a:r>
            <a:endParaRPr sz="21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 dirty="0"/>
              <a:t>Velké WOW může být i na začátku (ale nevystřílejte si všechny náboje v prvních minutách) i na konci.</a:t>
            </a:r>
            <a:endParaRPr sz="2100" dirty="0"/>
          </a:p>
          <a:p>
            <a:pPr marL="95250" lvl="0" indent="0" algn="l" rtl="0"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CÍSAŘ, Jan. Základy dramaturgie. 1. vydání. Praha: Nakladatelství Akademie múzických umění v Praze, 2009. 296 s.</a:t>
            </a:r>
          </a:p>
          <a:p>
            <a:r>
              <a:rPr lang="cs-CZ" dirty="0"/>
              <a:t>GREGORINI, Bedřich. Realizace dramaturgického plánu v divadle. 1. vydání. Praha: Akademie múzických umění v Praze, 1989. 66 s.</a:t>
            </a:r>
          </a:p>
          <a:p>
            <a:r>
              <a:rPr lang="cs-CZ" dirty="0"/>
              <a:t>HOŘÍNEK, Zdeněk. Úvod do praktické dramaturgie. 1. vydání. Praha: Ústav pro kulturně výchovnou činnost, 1981. 89 s.</a:t>
            </a:r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1216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542" y="0"/>
            <a:ext cx="5612345" cy="5143500"/>
          </a:xfrm>
        </p:spPr>
      </p:pic>
    </p:spTree>
    <p:extLst>
      <p:ext uri="{BB962C8B-B14F-4D97-AF65-F5344CB8AC3E}">
        <p14:creationId xmlns:p14="http://schemas.microsoft.com/office/powerpoint/2010/main" val="348213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DRAMATURGICKÝ OBLOUK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 to je a co s tím?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Dramaturgie</a:t>
            </a:r>
            <a:endParaRPr dirty="0"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dirty="0" smtClean="0"/>
              <a:t>- </a:t>
            </a:r>
            <a:r>
              <a:rPr lang="cs-CZ" sz="2200" dirty="0" smtClean="0"/>
              <a:t>J</a:t>
            </a:r>
            <a:r>
              <a:rPr lang="en" sz="2200" dirty="0" smtClean="0"/>
              <a:t>e</a:t>
            </a:r>
            <a:r>
              <a:rPr lang="cs-CZ" sz="2200" dirty="0" smtClean="0"/>
              <a:t> </a:t>
            </a:r>
            <a:r>
              <a:rPr lang="en" sz="2200" dirty="0" smtClean="0"/>
              <a:t>umělecká </a:t>
            </a:r>
            <a:r>
              <a:rPr lang="en" sz="2200" dirty="0"/>
              <a:t>činnost, která tvoří podklad pro práci tvůrců inscenace.</a:t>
            </a:r>
            <a:endParaRPr sz="2200" dirty="0"/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/>
              <a:t>Tvůrci inscenace jste </a:t>
            </a:r>
            <a:r>
              <a:rPr lang="en" sz="2200" dirty="0" smtClean="0"/>
              <a:t>vy</a:t>
            </a:r>
            <a:r>
              <a:rPr lang="cs-CZ" sz="2200" dirty="0" smtClean="0"/>
              <a:t>.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/>
              <a:t>Inscenací budiž vaše “představení” či “demonstrace” - tedy pásmo několika pokusů s vysvětlením, jehož cílem má být zábavné/poutavé vysvětlení nějakého fyzikálního, chemického, biologického či jiného </a:t>
            </a:r>
            <a:r>
              <a:rPr lang="en" sz="2200" dirty="0" smtClean="0"/>
              <a:t>jevu</a:t>
            </a:r>
            <a:r>
              <a:rPr lang="cs-CZ" sz="2200" dirty="0" smtClean="0"/>
              <a:t>.</a:t>
            </a:r>
            <a:endParaRPr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DRAMATURGICKÝ </a:t>
            </a:r>
            <a:r>
              <a:rPr lang="en" dirty="0" smtClean="0"/>
              <a:t>OBLOUK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9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/>
            <a:r>
              <a:rPr lang="cs-CZ" dirty="0"/>
              <a:t>J</a:t>
            </a:r>
            <a:r>
              <a:rPr lang="en" dirty="0" smtClean="0"/>
              <a:t>e </a:t>
            </a:r>
            <a:r>
              <a:rPr lang="en" dirty="0"/>
              <a:t>v tomato případě způsob, jakým za sebe v tomto pásmu poskládáte jednotlivé pokusy a jejich vysvětlení, případně jak za sebe poskládáte jednotlivé části každého jednoho </a:t>
            </a:r>
            <a:r>
              <a:rPr lang="en" dirty="0" smtClean="0"/>
              <a:t>pokusu.</a:t>
            </a:r>
            <a:endParaRPr lang="cs-CZ" dirty="0"/>
          </a:p>
          <a:p>
            <a:pPr marL="285750" indent="-285750"/>
            <a:r>
              <a:rPr lang="en" dirty="0" smtClean="0"/>
              <a:t>Nejde </a:t>
            </a:r>
            <a:r>
              <a:rPr lang="en" dirty="0"/>
              <a:t>jen o pořadí pokusů, ale o celkovou strukturu - tedy kdy daný pokus okomentujete, jestli před nebo až po, nebo v průběhu po kouskách.</a:t>
            </a:r>
            <a:endParaRPr dirty="0"/>
          </a:p>
        </p:txBody>
      </p:sp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464100" y="3072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PROČ?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464100" y="3645175"/>
            <a:ext cx="8520600" cy="13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Aby to bylo opravdu zábavné a poutavé.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Stejně jako v detektivce, napětí a zájem je potřeba budovat postupně. </a:t>
            </a:r>
            <a:endParaRPr/>
          </a:p>
          <a:p>
            <a:pPr marL="0" lvl="0" indent="0" algn="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… představme si to jako graf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8400" y="19050"/>
            <a:ext cx="6807199" cy="510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8400" y="19050"/>
            <a:ext cx="6807209" cy="510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375</Words>
  <Application>Microsoft Office PowerPoint</Application>
  <PresentationFormat>Předvádění na obrazovce (16:9)</PresentationFormat>
  <Paragraphs>29</Paragraphs>
  <Slides>14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Average</vt:lpstr>
      <vt:lpstr>Arial</vt:lpstr>
      <vt:lpstr>Oswald</vt:lpstr>
      <vt:lpstr>Slate</vt:lpstr>
      <vt:lpstr>Prezentace aplikace PowerPoint</vt:lpstr>
      <vt:lpstr>DRAMATURGICKÝ OBLOUK</vt:lpstr>
      <vt:lpstr>Dramaturgie</vt:lpstr>
      <vt:lpstr>DRAMATURGICKÝ OBLOUK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 JE DŮLEŽITÉ</vt:lpstr>
      <vt:lpstr>TIPY:</vt:lpstr>
      <vt:lpstr>Zdroje: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DRAMATURGICKÝ OBLOUK</dc:title>
  <dc:creator>Marková Daniela</dc:creator>
  <cp:lastModifiedBy>Marková Daniela</cp:lastModifiedBy>
  <cp:revision>6</cp:revision>
  <dcterms:modified xsi:type="dcterms:W3CDTF">2021-10-21T08:24:17Z</dcterms:modified>
</cp:coreProperties>
</file>