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93" r:id="rId2"/>
    <p:sldId id="283" r:id="rId3"/>
    <p:sldId id="289" r:id="rId4"/>
    <p:sldId id="290" r:id="rId5"/>
    <p:sldId id="291" r:id="rId6"/>
    <p:sldId id="281" r:id="rId7"/>
    <p:sldId id="256" r:id="rId8"/>
    <p:sldId id="278" r:id="rId9"/>
    <p:sldId id="279" r:id="rId10"/>
    <p:sldId id="280" r:id="rId11"/>
    <p:sldId id="257" r:id="rId12"/>
    <p:sldId id="258" r:id="rId13"/>
    <p:sldId id="276" r:id="rId14"/>
    <p:sldId id="277" r:id="rId15"/>
    <p:sldId id="259" r:id="rId16"/>
    <p:sldId id="260" r:id="rId17"/>
    <p:sldId id="261" r:id="rId18"/>
    <p:sldId id="262" r:id="rId19"/>
    <p:sldId id="264" r:id="rId20"/>
    <p:sldId id="265" r:id="rId21"/>
    <p:sldId id="266" r:id="rId22"/>
    <p:sldId id="267" r:id="rId23"/>
    <p:sldId id="268" r:id="rId24"/>
    <p:sldId id="269" r:id="rId25"/>
    <p:sldId id="285" r:id="rId26"/>
    <p:sldId id="286" r:id="rId27"/>
    <p:sldId id="287" r:id="rId28"/>
    <p:sldId id="288" r:id="rId29"/>
    <p:sldId id="270" r:id="rId30"/>
    <p:sldId id="271" r:id="rId31"/>
    <p:sldId id="272" r:id="rId32"/>
    <p:sldId id="274" r:id="rId33"/>
    <p:sldId id="284" r:id="rId34"/>
    <p:sldId id="294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48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25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81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99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771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25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94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38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18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51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26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259F-11DE-4BFA-B575-19ACC2BE3915}" type="datetimeFigureOut">
              <a:rPr lang="cs-CZ" smtClean="0"/>
              <a:t>27.11.2020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303E4-33ED-4021-896F-6D7745E3F0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3"/>
          <a:stretch/>
        </p:blipFill>
        <p:spPr>
          <a:xfrm>
            <a:off x="-8280" y="-873458"/>
            <a:ext cx="12200280" cy="620973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7931" y="119512"/>
            <a:ext cx="4921155" cy="1896011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Teorie her</a:t>
            </a:r>
            <a:endParaRPr lang="cs-CZ" sz="6600" b="1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50" y="5336274"/>
            <a:ext cx="6856562" cy="15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5" y="-18113"/>
            <a:ext cx="12192000" cy="6876113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4189864" y="969843"/>
            <a:ext cx="4913193" cy="2402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54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5" name="Obdélníkový bublinový popisek 4"/>
          <p:cNvSpPr/>
          <p:nvPr/>
        </p:nvSpPr>
        <p:spPr>
          <a:xfrm>
            <a:off x="1937982" y="356547"/>
            <a:ext cx="3848670" cy="1555845"/>
          </a:xfrm>
          <a:prstGeom prst="wedgeRectCallou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>
                <a:solidFill>
                  <a:schemeClr val="bg1"/>
                </a:solidFill>
                <a:latin typeface="NimbusSan" panose="00000500000000000000" pitchFamily="50" charset="-18"/>
              </a:rPr>
              <a:t>Máme pro tebe nabídku!</a:t>
            </a:r>
            <a:endParaRPr lang="cs-CZ" sz="36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299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NimbusSan" panose="00000500000000000000" pitchFamily="50" charset="-18"/>
              </a:rPr>
              <a:t>Jak to může dopadnout?</a:t>
            </a:r>
            <a:endParaRPr lang="cs-CZ" dirty="0">
              <a:latin typeface="NimbusSan" panose="00000500000000000000" pitchFamily="50" charset="-1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30" y="1388242"/>
            <a:ext cx="7283087" cy="51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56" y="1552015"/>
            <a:ext cx="7283087" cy="517099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179928" y="3548418"/>
            <a:ext cx="1017494" cy="14761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179928" y="5024614"/>
            <a:ext cx="1017494" cy="13988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5400000">
            <a:off x="6009531" y="1726544"/>
            <a:ext cx="761928" cy="19789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5400000">
            <a:off x="7894662" y="1820337"/>
            <a:ext cx="761928" cy="1791339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9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973" y="0"/>
            <a:ext cx="6853334" cy="6853334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2814283" y="2883245"/>
            <a:ext cx="6010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>
                <a:latin typeface="NimbusSan" panose="00000500000000000000" pitchFamily="50" charset="-18"/>
              </a:rPr>
              <a:t>s</a:t>
            </a:r>
            <a:r>
              <a:rPr lang="cs-CZ" sz="7200" dirty="0" smtClean="0">
                <a:latin typeface="NimbusSan" panose="00000500000000000000" pitchFamily="50" charset="-18"/>
              </a:rPr>
              <a:t>tále dokola</a:t>
            </a:r>
            <a:endParaRPr lang="cs-CZ" sz="7200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455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1"/>
          <a:stretch/>
        </p:blipFill>
        <p:spPr>
          <a:xfrm>
            <a:off x="0" y="-27296"/>
            <a:ext cx="12192000" cy="6885296"/>
          </a:xfrm>
          <a:prstGeom prst="rect">
            <a:avLst/>
          </a:prstGeom>
        </p:spPr>
      </p:pic>
      <p:sp>
        <p:nvSpPr>
          <p:cNvPr id="3" name="Nadpis 3"/>
          <p:cNvSpPr txBox="1">
            <a:spLocks/>
          </p:cNvSpPr>
          <p:nvPr/>
        </p:nvSpPr>
        <p:spPr>
          <a:xfrm>
            <a:off x="-423080" y="3620224"/>
            <a:ext cx="101539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Jakou strategii zvolit?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2955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4825"/>
          </a:xfrm>
          <a:prstGeom prst="rect">
            <a:avLst/>
          </a:prstGeom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218365" y="730250"/>
            <a:ext cx="5459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latin typeface="NimbusSan" panose="00000500000000000000" pitchFamily="50" charset="-18"/>
              </a:rPr>
              <a:t>hrdlička</a:t>
            </a:r>
            <a:endParaRPr lang="cs-CZ" sz="7200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672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69"/>
            <a:ext cx="12192000" cy="8124825"/>
          </a:xfrm>
          <a:prstGeom prst="rect">
            <a:avLst/>
          </a:prstGeom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1" y="730250"/>
            <a:ext cx="53499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latin typeface="NimbusSan" panose="00000500000000000000" pitchFamily="50" charset="-18"/>
              </a:rPr>
              <a:t>hrdlička</a:t>
            </a:r>
            <a:endParaRPr lang="cs-CZ" sz="7200" dirty="0">
              <a:latin typeface="NimbusSan" panose="00000500000000000000" pitchFamily="50" charset="-18"/>
            </a:endParaRP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7383439" y="1146413"/>
            <a:ext cx="3049138" cy="4244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latin typeface="NimbusSan" panose="00000500000000000000" pitchFamily="50" charset="-18"/>
              </a:rPr>
              <a:t>vždy</a:t>
            </a:r>
            <a:endParaRPr lang="cs-CZ" sz="7200" dirty="0">
              <a:latin typeface="NimbusSan" panose="00000500000000000000" pitchFamily="50" charset="-18"/>
            </a:endParaRPr>
          </a:p>
        </p:txBody>
      </p:sp>
      <p:sp>
        <p:nvSpPr>
          <p:cNvPr id="7" name="Obdélník 6"/>
          <p:cNvSpPr/>
          <p:nvPr/>
        </p:nvSpPr>
        <p:spPr>
          <a:xfrm rot="5400000">
            <a:off x="10020857" y="2598477"/>
            <a:ext cx="1325563" cy="13403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9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991"/>
            <a:ext cx="12184570" cy="9138428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-938852" y="157044"/>
            <a:ext cx="6010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jestřáb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648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116"/>
            <a:ext cx="12184570" cy="9138428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-938852" y="157044"/>
            <a:ext cx="6010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jestřáb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395784" y="5394100"/>
            <a:ext cx="2385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vždy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6" name="Obdélník 5"/>
          <p:cNvSpPr/>
          <p:nvPr/>
        </p:nvSpPr>
        <p:spPr>
          <a:xfrm rot="5400000">
            <a:off x="2788680" y="5379039"/>
            <a:ext cx="1325563" cy="13403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8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Nadpis 3"/>
          <p:cNvSpPr txBox="1">
            <a:spLocks/>
          </p:cNvSpPr>
          <p:nvPr/>
        </p:nvSpPr>
        <p:spPr>
          <a:xfrm>
            <a:off x="8939284" y="1537743"/>
            <a:ext cx="2385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osel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55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NimbusSan" panose="00000500000000000000" pitchFamily="50" charset="-18"/>
              </a:rPr>
              <a:t>Mřížková hra - pravidla</a:t>
            </a:r>
            <a:endParaRPr lang="cs-CZ" dirty="0">
              <a:latin typeface="NimbusSan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7606"/>
            <a:ext cx="10515600" cy="503602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dirty="0" smtClean="0">
                <a:latin typeface="NimbusSan" panose="00000500000000000000" pitchFamily="50" charset="-18"/>
              </a:rPr>
              <a:t>Po </a:t>
            </a:r>
            <a:r>
              <a:rPr lang="cs-CZ" dirty="0">
                <a:latin typeface="NimbusSan" panose="00000500000000000000" pitchFamily="50" charset="-18"/>
              </a:rPr>
              <a:t>celou dobu hry je zakázáno spolu mluvit.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Najděte si hráče do dvojice.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Každý hráč má tužku. Do dvojice si vezměte jednu herní mřížku.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Hráči střídavě kreslí své znaky na volná pole mřížky.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Cílem hráče je vytvořit řadu čtyř stejných znaků vedle sebe (svisle, vodorovně či diagonálně).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Hra končí úplným zaplněním mřížky.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Po konci hry jdou hráči za organizátorem, který zkontroluje herní mřížku. Za každou řadu stejných značek získá hráč odměnu.</a:t>
            </a:r>
          </a:p>
          <a:p>
            <a:pPr lvl="0"/>
            <a:r>
              <a:rPr lang="cs-CZ" dirty="0">
                <a:latin typeface="NimbusSan" panose="00000500000000000000" pitchFamily="50" charset="-18"/>
              </a:rPr>
              <a:t>Po odehrání první hry hráči stále mlčí a po zkontrolování organizátorem si najdou </a:t>
            </a:r>
            <a:r>
              <a:rPr lang="cs-CZ" dirty="0" smtClean="0">
                <a:latin typeface="NimbusSan" panose="00000500000000000000" pitchFamily="50" charset="-18"/>
              </a:rPr>
              <a:t>jiného </a:t>
            </a:r>
            <a:r>
              <a:rPr lang="cs-CZ" dirty="0">
                <a:latin typeface="NimbusSan" panose="00000500000000000000" pitchFamily="50" charset="-18"/>
              </a:rPr>
              <a:t>protihráče a sehrají hru podle stejných pravidel znovu.</a:t>
            </a:r>
          </a:p>
          <a:p>
            <a:endParaRPr lang="cs-CZ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370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Nadpis 3"/>
          <p:cNvSpPr txBox="1">
            <a:spLocks/>
          </p:cNvSpPr>
          <p:nvPr/>
        </p:nvSpPr>
        <p:spPr>
          <a:xfrm>
            <a:off x="8939284" y="1537743"/>
            <a:ext cx="2385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osel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523730" y="1537743"/>
            <a:ext cx="3207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Náhodně dává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5" name="Obdélník 4"/>
          <p:cNvSpPr/>
          <p:nvPr/>
        </p:nvSpPr>
        <p:spPr>
          <a:xfrm rot="5400000">
            <a:off x="1464560" y="2846312"/>
            <a:ext cx="1325563" cy="13403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5400000">
            <a:off x="1464560" y="5429083"/>
            <a:ext cx="1325563" cy="13403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550737" y="4199461"/>
            <a:ext cx="3207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6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nebo</a:t>
            </a:r>
            <a:endParaRPr lang="cs-CZ" sz="56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137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39" y="0"/>
            <a:ext cx="13141078" cy="6858000"/>
          </a:xfrm>
          <a:prstGeom prst="rect">
            <a:avLst/>
          </a:prstGeom>
        </p:spPr>
      </p:pic>
      <p:sp>
        <p:nvSpPr>
          <p:cNvPr id="3" name="Nadpis 3"/>
          <p:cNvSpPr txBox="1">
            <a:spLocks/>
          </p:cNvSpPr>
          <p:nvPr/>
        </p:nvSpPr>
        <p:spPr>
          <a:xfrm>
            <a:off x="2101756" y="136477"/>
            <a:ext cx="75673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Oko za oko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5443464" y="4726348"/>
            <a:ext cx="13050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5400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296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39" y="-122830"/>
            <a:ext cx="13141078" cy="6858000"/>
          </a:xfrm>
          <a:prstGeom prst="rect">
            <a:avLst/>
          </a:prstGeom>
        </p:spPr>
      </p:pic>
      <p:sp>
        <p:nvSpPr>
          <p:cNvPr id="3" name="Nadpis 3"/>
          <p:cNvSpPr txBox="1">
            <a:spLocks/>
          </p:cNvSpPr>
          <p:nvPr/>
        </p:nvSpPr>
        <p:spPr>
          <a:xfrm>
            <a:off x="1965278" y="136477"/>
            <a:ext cx="77038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Oko za oko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4" name="Nadpis 3"/>
          <p:cNvSpPr txBox="1">
            <a:spLocks/>
          </p:cNvSpPr>
          <p:nvPr/>
        </p:nvSpPr>
        <p:spPr>
          <a:xfrm>
            <a:off x="5443464" y="4726348"/>
            <a:ext cx="13050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za</a:t>
            </a:r>
            <a:endParaRPr lang="cs-CZ" sz="54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5" name="Nadpis 3"/>
          <p:cNvSpPr txBox="1">
            <a:spLocks/>
          </p:cNvSpPr>
          <p:nvPr/>
        </p:nvSpPr>
        <p:spPr>
          <a:xfrm>
            <a:off x="7457770" y="5035589"/>
            <a:ext cx="2288566" cy="83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jinak</a:t>
            </a:r>
            <a:endParaRPr lang="cs-CZ" sz="54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6" name="Obdélník 5"/>
          <p:cNvSpPr/>
          <p:nvPr/>
        </p:nvSpPr>
        <p:spPr>
          <a:xfrm rot="5400000">
            <a:off x="4544421" y="4824178"/>
            <a:ext cx="1044050" cy="1049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 rot="5400000">
            <a:off x="6500733" y="4828019"/>
            <a:ext cx="1044051" cy="10420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5400000">
            <a:off x="9449877" y="4865386"/>
            <a:ext cx="954283" cy="105710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0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95" y="109181"/>
            <a:ext cx="4068658" cy="6642708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7379455" y="341193"/>
            <a:ext cx="4812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err="1" smtClean="0">
                <a:latin typeface="NimbusSan" panose="00000500000000000000" pitchFamily="50" charset="-18"/>
              </a:rPr>
              <a:t>Chuck</a:t>
            </a:r>
            <a:endParaRPr lang="cs-CZ" sz="7200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514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84" y="163773"/>
            <a:ext cx="3761664" cy="6141493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7379455" y="341193"/>
            <a:ext cx="48125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err="1" smtClean="0">
                <a:latin typeface="NimbusSan" panose="00000500000000000000" pitchFamily="50" charset="-18"/>
              </a:rPr>
              <a:t>Chuck</a:t>
            </a:r>
            <a:endParaRPr lang="cs-CZ" sz="7200" dirty="0">
              <a:latin typeface="NimbusSan" panose="00000500000000000000" pitchFamily="50" charset="-18"/>
            </a:endParaRPr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204716" y="1666757"/>
            <a:ext cx="4607829" cy="1137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5400" dirty="0" smtClean="0">
                <a:latin typeface="NimbusSan" panose="00000500000000000000" pitchFamily="50" charset="-18"/>
              </a:rPr>
              <a:t>Když 1x dostane</a:t>
            </a:r>
            <a:endParaRPr lang="cs-CZ" sz="5400" dirty="0">
              <a:latin typeface="NimbusSan" panose="00000500000000000000" pitchFamily="50" charset="-18"/>
            </a:endParaRPr>
          </a:p>
        </p:txBody>
      </p:sp>
      <p:sp>
        <p:nvSpPr>
          <p:cNvPr id="7" name="Obdélník 6"/>
          <p:cNvSpPr/>
          <p:nvPr/>
        </p:nvSpPr>
        <p:spPr>
          <a:xfrm rot="5400000">
            <a:off x="381853" y="2827531"/>
            <a:ext cx="1044050" cy="1049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>
            <a:off x="-542074" y="3812673"/>
            <a:ext cx="3777880" cy="1095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600" dirty="0" smtClean="0">
                <a:latin typeface="NimbusSan" panose="00000500000000000000" pitchFamily="50" charset="-18"/>
              </a:rPr>
              <a:t>navždy</a:t>
            </a:r>
            <a:endParaRPr lang="cs-CZ" sz="4600" dirty="0">
              <a:latin typeface="NimbusSan" panose="00000500000000000000" pitchFamily="50" charset="-18"/>
            </a:endParaRPr>
          </a:p>
        </p:txBody>
      </p:sp>
      <p:sp>
        <p:nvSpPr>
          <p:cNvPr id="9" name="Nadpis 3"/>
          <p:cNvSpPr txBox="1">
            <a:spLocks/>
          </p:cNvSpPr>
          <p:nvPr/>
        </p:nvSpPr>
        <p:spPr>
          <a:xfrm>
            <a:off x="1019876" y="2804710"/>
            <a:ext cx="2586829" cy="1095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600" dirty="0" smtClean="0">
                <a:latin typeface="NimbusSan" panose="00000500000000000000" pitchFamily="50" charset="-18"/>
              </a:rPr>
              <a:t>dává</a:t>
            </a:r>
            <a:endParaRPr lang="cs-CZ" sz="4600" dirty="0">
              <a:latin typeface="NimbusSan" panose="00000500000000000000" pitchFamily="50" charset="-18"/>
            </a:endParaRPr>
          </a:p>
        </p:txBody>
      </p:sp>
      <p:sp>
        <p:nvSpPr>
          <p:cNvPr id="10" name="Obdélník 9"/>
          <p:cNvSpPr/>
          <p:nvPr/>
        </p:nvSpPr>
        <p:spPr>
          <a:xfrm rot="5400000">
            <a:off x="3197976" y="2866039"/>
            <a:ext cx="1044050" cy="1049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9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-994"/>
            <a:ext cx="12205648" cy="68463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7931" y="119512"/>
            <a:ext cx="4921155" cy="1896011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Jak poznat dobrou strategii?</a:t>
            </a:r>
            <a:endParaRPr lang="cs-CZ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74257" y="2135035"/>
            <a:ext cx="3807725" cy="1831975"/>
          </a:xfrm>
        </p:spPr>
        <p:txBody>
          <a:bodyPr/>
          <a:lstStyle/>
          <a:p>
            <a:pPr algn="ctr"/>
            <a:endParaRPr lang="cs-CZ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226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21585"/>
            <a:ext cx="12173803" cy="682847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7931" y="119512"/>
            <a:ext cx="4921155" cy="1896011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Jak poznat dobrou strategii?</a:t>
            </a:r>
            <a:endParaRPr lang="cs-CZ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04645" y="2135035"/>
            <a:ext cx="3807725" cy="183197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Začíná spoluprací</a:t>
            </a:r>
          </a:p>
        </p:txBody>
      </p:sp>
    </p:spTree>
    <p:extLst>
      <p:ext uri="{BB962C8B-B14F-4D97-AF65-F5344CB8AC3E}">
        <p14:creationId xmlns:p14="http://schemas.microsoft.com/office/powerpoint/2010/main" val="18566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15595"/>
          <a:stretch/>
        </p:blipFill>
        <p:spPr>
          <a:xfrm>
            <a:off x="-13648" y="13648"/>
            <a:ext cx="12205649" cy="684435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7931" y="119512"/>
            <a:ext cx="4921155" cy="1896011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Jak poznat dobrou strategii?</a:t>
            </a:r>
            <a:endParaRPr lang="cs-CZ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04645" y="2135035"/>
            <a:ext cx="3807725" cy="183197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Začíná spoluprací</a:t>
            </a:r>
          </a:p>
          <a:p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Umí se pomstít</a:t>
            </a:r>
          </a:p>
        </p:txBody>
      </p:sp>
    </p:spTree>
    <p:extLst>
      <p:ext uri="{BB962C8B-B14F-4D97-AF65-F5344CB8AC3E}">
        <p14:creationId xmlns:p14="http://schemas.microsoft.com/office/powerpoint/2010/main" val="27016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5"/>
            <a:ext cx="12364872" cy="69356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7931" y="119512"/>
            <a:ext cx="4921155" cy="1896011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Jak poznat dobrou strategii?</a:t>
            </a:r>
            <a:endParaRPr lang="cs-CZ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04645" y="2135035"/>
            <a:ext cx="3807725" cy="183197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Začíná spoluprací</a:t>
            </a:r>
          </a:p>
          <a:p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Umí se pomstít</a:t>
            </a:r>
          </a:p>
          <a:p>
            <a:r>
              <a:rPr lang="cs-CZ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Umí odpouštět</a:t>
            </a:r>
            <a:endParaRPr lang="cs-CZ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499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55" y="831044"/>
            <a:ext cx="4603845" cy="52195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2"/>
          <a:stretch/>
        </p:blipFill>
        <p:spPr>
          <a:xfrm>
            <a:off x="-13648" y="0"/>
            <a:ext cx="7601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8" y="2019869"/>
            <a:ext cx="5581109" cy="43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2"/>
          <a:stretch/>
        </p:blipFill>
        <p:spPr>
          <a:xfrm>
            <a:off x="-13648" y="0"/>
            <a:ext cx="7601803" cy="6858000"/>
          </a:xfrm>
          <a:prstGeom prst="rect">
            <a:avLst/>
          </a:prstGeom>
        </p:spPr>
      </p:pic>
      <p:sp>
        <p:nvSpPr>
          <p:cNvPr id="4" name="Nadpis 3"/>
          <p:cNvSpPr txBox="1">
            <a:spLocks/>
          </p:cNvSpPr>
          <p:nvPr/>
        </p:nvSpPr>
        <p:spPr>
          <a:xfrm>
            <a:off x="405732" y="136476"/>
            <a:ext cx="6322897" cy="131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Skrývat strategii?</a:t>
            </a:r>
            <a:endParaRPr lang="cs-CZ" sz="7200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55" y="831044"/>
            <a:ext cx="4603845" cy="52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4144569"/>
            <a:ext cx="1663421" cy="124756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01" y="458626"/>
            <a:ext cx="2920621" cy="6112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38" y="3285983"/>
            <a:ext cx="1669871" cy="111324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38" y="4879667"/>
            <a:ext cx="1578393" cy="13846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65" y="1312918"/>
            <a:ext cx="1560553" cy="15605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48" y="1338137"/>
            <a:ext cx="1812765" cy="1359574"/>
          </a:xfrm>
          <a:prstGeom prst="rect">
            <a:avLst/>
          </a:prstGeom>
        </p:spPr>
      </p:pic>
      <p:cxnSp>
        <p:nvCxnSpPr>
          <p:cNvPr id="15" name="Přímá spojnice 14"/>
          <p:cNvCxnSpPr/>
          <p:nvPr/>
        </p:nvCxnSpPr>
        <p:spPr>
          <a:xfrm flipV="1">
            <a:off x="2456597" y="2988860"/>
            <a:ext cx="9089409" cy="2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186149" y="1528458"/>
            <a:ext cx="0" cy="473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8639033" y="1528458"/>
            <a:ext cx="0" cy="4872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456597" y="4667534"/>
            <a:ext cx="9089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3"/>
          <p:cNvSpPr txBox="1">
            <a:spLocks/>
          </p:cNvSpPr>
          <p:nvPr/>
        </p:nvSpPr>
        <p:spPr>
          <a:xfrm>
            <a:off x="146817" y="825327"/>
            <a:ext cx="4812545" cy="1453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latin typeface="NimbusSan" panose="00000500000000000000" pitchFamily="50" charset="-18"/>
              </a:rPr>
              <a:t>Konkurenční operátoři</a:t>
            </a:r>
            <a:endParaRPr lang="cs-CZ" sz="7200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977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/>
          <p:cNvCxnSpPr/>
          <p:nvPr/>
        </p:nvCxnSpPr>
        <p:spPr>
          <a:xfrm flipV="1">
            <a:off x="2456597" y="2988860"/>
            <a:ext cx="9089409" cy="2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5622883" y="1528458"/>
            <a:ext cx="0" cy="473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8639033" y="1528458"/>
            <a:ext cx="0" cy="4872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2934272" y="4667532"/>
            <a:ext cx="8611734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27" y="97954"/>
            <a:ext cx="969673" cy="13374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9" y="3770089"/>
            <a:ext cx="2573314" cy="17948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62" y="1580954"/>
            <a:ext cx="1604393" cy="130575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32" y="3176687"/>
            <a:ext cx="1604393" cy="1305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53" y="4893159"/>
            <a:ext cx="1698951" cy="128748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98" y="1568404"/>
            <a:ext cx="1698951" cy="1287487"/>
          </a:xfrm>
          <a:prstGeom prst="rect">
            <a:avLst/>
          </a:prstGeom>
        </p:spPr>
      </p:pic>
      <p:sp>
        <p:nvSpPr>
          <p:cNvPr id="22" name="Nadpis 3"/>
          <p:cNvSpPr txBox="1">
            <a:spLocks/>
          </p:cNvSpPr>
          <p:nvPr/>
        </p:nvSpPr>
        <p:spPr>
          <a:xfrm>
            <a:off x="181760" y="1030044"/>
            <a:ext cx="4812545" cy="1453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7200" dirty="0" smtClean="0">
                <a:latin typeface="NimbusSan" panose="00000500000000000000" pitchFamily="50" charset="-18"/>
              </a:rPr>
              <a:t>Závody ve zbrojení</a:t>
            </a:r>
            <a:endParaRPr lang="cs-CZ" sz="7200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923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NimbusSan" panose="00000500000000000000" pitchFamily="50" charset="-18"/>
              </a:rPr>
              <a:t>Altruisti x Sobci</a:t>
            </a:r>
            <a:endParaRPr lang="cs-CZ" dirty="0">
              <a:latin typeface="NimbusSan" panose="00000500000000000000" pitchFamily="50" charset="-18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95149" y="1566317"/>
            <a:ext cx="10515600" cy="2609897"/>
          </a:xfrm>
        </p:spPr>
        <p:txBody>
          <a:bodyPr/>
          <a:lstStyle/>
          <a:p>
            <a:r>
              <a:rPr lang="cs-CZ" dirty="0" smtClean="0">
                <a:latin typeface="NimbusSan" panose="00000500000000000000" pitchFamily="50" charset="-18"/>
              </a:rPr>
              <a:t>V každém kole volíte A (altruista) nebo S (sobec)</a:t>
            </a:r>
          </a:p>
          <a:p>
            <a:r>
              <a:rPr lang="cs-CZ" dirty="0" smtClean="0">
                <a:latin typeface="NimbusSan" panose="00000500000000000000" pitchFamily="50" charset="-18"/>
              </a:rPr>
              <a:t>Váš bodový zisk je:</a:t>
            </a:r>
          </a:p>
          <a:p>
            <a:pPr lvl="1"/>
            <a:r>
              <a:rPr lang="cs-CZ" dirty="0" smtClean="0">
                <a:latin typeface="NimbusSan" panose="00000500000000000000" pitchFamily="50" charset="-18"/>
              </a:rPr>
              <a:t>3 + počet altruistů ve skupině (pokud jste dali A)</a:t>
            </a:r>
          </a:p>
          <a:p>
            <a:pPr lvl="1"/>
            <a:r>
              <a:rPr lang="cs-CZ" dirty="0" smtClean="0">
                <a:latin typeface="NimbusSan" panose="00000500000000000000" pitchFamily="50" charset="-18"/>
              </a:rPr>
              <a:t>5 + počet altruistů ve skupině (pokud jste dali S)</a:t>
            </a:r>
            <a:endParaRPr lang="cs-CZ" dirty="0">
              <a:latin typeface="NimbusSan" panose="00000500000000000000" pitchFamily="50" charset="-1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50" y="3925876"/>
            <a:ext cx="3320206" cy="22134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07" y="3711273"/>
            <a:ext cx="3939392" cy="26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94" y="981359"/>
            <a:ext cx="3786351" cy="37863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72" y="4853461"/>
            <a:ext cx="7652067" cy="16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8" y="2019869"/>
            <a:ext cx="5581109" cy="43929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41" y="105898"/>
            <a:ext cx="4911605" cy="49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8" y="2019869"/>
            <a:ext cx="5581109" cy="43929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60" y="1772575"/>
            <a:ext cx="4911605" cy="491160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300251" y="447012"/>
            <a:ext cx="110137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>
                <a:latin typeface="NimbusSan" panose="00000500000000000000" pitchFamily="50" charset="-18"/>
              </a:rPr>
              <a:t>Nulový (</a:t>
            </a:r>
            <a:r>
              <a:rPr lang="cs-CZ" dirty="0" err="1" smtClean="0">
                <a:latin typeface="NimbusSan" panose="00000500000000000000" pitchFamily="50" charset="-18"/>
              </a:rPr>
              <a:t>win</a:t>
            </a:r>
            <a:r>
              <a:rPr lang="cs-CZ" dirty="0" smtClean="0">
                <a:latin typeface="NimbusSan" panose="00000500000000000000" pitchFamily="50" charset="-18"/>
              </a:rPr>
              <a:t>-lose) vs. nenulový (</a:t>
            </a:r>
            <a:r>
              <a:rPr lang="cs-CZ" dirty="0" err="1" smtClean="0">
                <a:latin typeface="NimbusSan" panose="00000500000000000000" pitchFamily="50" charset="-18"/>
              </a:rPr>
              <a:t>win-win</a:t>
            </a:r>
            <a:r>
              <a:rPr lang="cs-CZ" dirty="0" smtClean="0">
                <a:latin typeface="NimbusSan" panose="00000500000000000000" pitchFamily="50" charset="-18"/>
              </a:rPr>
              <a:t>)</a:t>
            </a:r>
          </a:p>
          <a:p>
            <a:pPr algn="ctr"/>
            <a:r>
              <a:rPr lang="cs-CZ" dirty="0" smtClean="0">
                <a:latin typeface="NimbusSan" panose="00000500000000000000" pitchFamily="50" charset="-18"/>
              </a:rPr>
              <a:t>součet</a:t>
            </a:r>
            <a:endParaRPr lang="cs-CZ" dirty="0"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619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 rot="5400000">
            <a:off x="1815151" y="3193580"/>
            <a:ext cx="1528550" cy="35484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5400000">
            <a:off x="8931926" y="160645"/>
            <a:ext cx="1502324" cy="35484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 rot="5400000">
            <a:off x="5383506" y="153820"/>
            <a:ext cx="1502323" cy="356206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 rot="5400000">
            <a:off x="1820678" y="1670555"/>
            <a:ext cx="1517498" cy="354841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290948"/>
              </p:ext>
            </p:extLst>
          </p:nvPr>
        </p:nvGraphicFramePr>
        <p:xfrm>
          <a:off x="805217" y="1183692"/>
          <a:ext cx="10672548" cy="45483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7516"/>
                <a:gridCol w="3557516"/>
                <a:gridCol w="3557516"/>
              </a:tblGrid>
              <a:tr h="1516124">
                <a:tc>
                  <a:txBody>
                    <a:bodyPr/>
                    <a:lstStyle/>
                    <a:p>
                      <a:pPr algn="ctr"/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Soupeř zvolí</a:t>
                      </a:r>
                      <a:r>
                        <a:rPr lang="cs-CZ" sz="2400" baseline="0" dirty="0" smtClean="0"/>
                        <a:t> zelenou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Soupeř zvolí červenou</a:t>
                      </a:r>
                      <a:endParaRPr lang="cs-CZ" sz="2400" dirty="0"/>
                    </a:p>
                  </a:txBody>
                  <a:tcPr anchor="ctr"/>
                </a:tc>
              </a:tr>
              <a:tr h="151612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 zvolíte zelenou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 dostanete 4</a:t>
                      </a:r>
                    </a:p>
                    <a:p>
                      <a:pPr algn="ctr"/>
                      <a:r>
                        <a:rPr lang="cs-CZ" sz="2400" dirty="0" smtClean="0"/>
                        <a:t>Soupeř dostane 4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 dostanete 1</a:t>
                      </a:r>
                    </a:p>
                    <a:p>
                      <a:pPr algn="ctr"/>
                      <a:r>
                        <a:rPr lang="cs-CZ" sz="2400" dirty="0" smtClean="0"/>
                        <a:t>Soupeř dostane 6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 anchor="ctr"/>
                </a:tc>
              </a:tr>
              <a:tr h="1516124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 zvolíte červenou</a:t>
                      </a:r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 dostanete 6</a:t>
                      </a:r>
                    </a:p>
                    <a:p>
                      <a:pPr algn="ctr"/>
                      <a:r>
                        <a:rPr lang="cs-CZ" sz="2400" dirty="0" smtClean="0"/>
                        <a:t>Soupeř dostane 1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 dostanete 2</a:t>
                      </a:r>
                    </a:p>
                    <a:p>
                      <a:pPr algn="ctr"/>
                      <a:r>
                        <a:rPr lang="cs-CZ" sz="2400" dirty="0" smtClean="0"/>
                        <a:t>Soupeř dostane 2</a:t>
                      </a:r>
                    </a:p>
                    <a:p>
                      <a:pPr algn="ctr"/>
                      <a:endParaRPr lang="cs-CZ" sz="2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56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 smtClean="0">
                <a:solidFill>
                  <a:schemeClr val="bg1"/>
                </a:solidFill>
                <a:latin typeface="NimbusSan" panose="00000500000000000000" pitchFamily="50" charset="-18"/>
              </a:rPr>
              <a:t>Vězňovo dilema</a:t>
            </a:r>
            <a:endParaRPr lang="cs-CZ" sz="7200" b="1" dirty="0">
              <a:solidFill>
                <a:schemeClr val="bg1"/>
              </a:solidFill>
              <a:latin typeface="NimbusSan" panose="000005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728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21" y="0"/>
            <a:ext cx="6867905" cy="686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6"/>
          <a:stretch/>
        </p:blipFill>
        <p:spPr>
          <a:xfrm>
            <a:off x="0" y="-13648"/>
            <a:ext cx="12192000" cy="6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290</Words>
  <Application>Microsoft Office PowerPoint</Application>
  <PresentationFormat>Širokoúhlá obrazovka</PresentationFormat>
  <Paragraphs>66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NimbusSan</vt:lpstr>
      <vt:lpstr>Motiv Office</vt:lpstr>
      <vt:lpstr>Teorie her</vt:lpstr>
      <vt:lpstr>Mřížková hra - pravidla</vt:lpstr>
      <vt:lpstr>Prezentace aplikace PowerPoint</vt:lpstr>
      <vt:lpstr>Prezentace aplikace PowerPoint</vt:lpstr>
      <vt:lpstr>Prezentace aplikace PowerPoint</vt:lpstr>
      <vt:lpstr>Prezentace aplikace PowerPoint</vt:lpstr>
      <vt:lpstr>Vězňovo dilema</vt:lpstr>
      <vt:lpstr>Prezentace aplikace PowerPoint</vt:lpstr>
      <vt:lpstr>Prezentace aplikace PowerPoint</vt:lpstr>
      <vt:lpstr>Prezentace aplikace PowerPoint</vt:lpstr>
      <vt:lpstr>Jak to může dopadnout?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poznat dobrou strategii?</vt:lpstr>
      <vt:lpstr>Jak poznat dobrou strategii?</vt:lpstr>
      <vt:lpstr>Jak poznat dobrou strategii?</vt:lpstr>
      <vt:lpstr>Jak poznat dobrou strategii?</vt:lpstr>
      <vt:lpstr>Prezentace aplikace PowerPoint</vt:lpstr>
      <vt:lpstr>Prezentace aplikace PowerPoint</vt:lpstr>
      <vt:lpstr>Prezentace aplikace PowerPoint</vt:lpstr>
      <vt:lpstr>Prezentace aplikace PowerPoint</vt:lpstr>
      <vt:lpstr>Altruisti x Sobci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Vězňovo dilema</dc:title>
  <dc:creator>Štěpánek Roman</dc:creator>
  <cp:lastModifiedBy>Krausová Tereza</cp:lastModifiedBy>
  <cp:revision>37</cp:revision>
  <dcterms:created xsi:type="dcterms:W3CDTF">2018-11-13T13:48:21Z</dcterms:created>
  <dcterms:modified xsi:type="dcterms:W3CDTF">2020-11-27T19:47:18Z</dcterms:modified>
</cp:coreProperties>
</file>