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cs-CZ" sz="6000" b="0" strike="noStrike" spc="-1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lang="cs-CZ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ADB7CF0-9474-4988-86E8-FBEBDB52A235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26.11.2020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414AAECC-5C3E-45AE-8D16-3B41316591EA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cs-CZ" sz="4400" b="0" strike="noStrike" spc="-1">
                <a:solidFill>
                  <a:srgbClr val="000000"/>
                </a:solidFill>
                <a:latin typeface="Calibri Light"/>
              </a:rPr>
              <a:t>Kliknutím lze upravit styl.</a:t>
            </a:r>
            <a:endParaRPr lang="cs-CZ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>
                <a:solidFill>
                  <a:srgbClr val="000000"/>
                </a:solidFill>
                <a:latin typeface="Calibri"/>
              </a:rPr>
              <a:t>Kliknutím lze upravit styly předlohy textu.</a:t>
            </a:r>
          </a:p>
          <a:p>
            <a:pPr marL="685800" lvl="1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>
                <a:solidFill>
                  <a:srgbClr val="000000"/>
                </a:solidFill>
                <a:latin typeface="Calibri"/>
              </a:rPr>
              <a:t>Druhá úroveň</a:t>
            </a:r>
          </a:p>
          <a:p>
            <a:pPr marL="1143000" lvl="2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2000" b="0" strike="noStrike" spc="-1">
                <a:solidFill>
                  <a:srgbClr val="000000"/>
                </a:solidFill>
                <a:latin typeface="Calibri"/>
              </a:rPr>
              <a:t>Třetí úroveň</a:t>
            </a:r>
          </a:p>
          <a:p>
            <a:pPr marL="1600200" lvl="3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Čtvrtá úroveň</a:t>
            </a:r>
          </a:p>
          <a:p>
            <a:pPr marL="2057400" lvl="4" indent="-2282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cs-CZ" sz="1800" b="0" strike="noStrike" spc="-1">
                <a:solidFill>
                  <a:srgbClr val="000000"/>
                </a:solidFill>
                <a:latin typeface="Calibri"/>
              </a:rPr>
              <a:t>Pátá úroveň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2B38D75-50A3-410A-B425-D243567D2674}" type="datetime">
              <a:rPr lang="cs-CZ" sz="1200" b="0" strike="noStrike" spc="-1">
                <a:solidFill>
                  <a:srgbClr val="8B8B8B"/>
                </a:solidFill>
                <a:latin typeface="Calibri"/>
              </a:rPr>
              <a:t>26.11.2020</a:t>
            </a:fld>
            <a:endParaRPr lang="cs-CZ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cs-CZ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FFF4334-E072-4D19-955C-3605E131B4E5}" type="slidenum">
              <a:rPr lang="cs-CZ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523880" y="2575800"/>
            <a:ext cx="9143640" cy="28065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 dirty="0">
                <a:solidFill>
                  <a:srgbClr val="FF0000"/>
                </a:solidFill>
                <a:latin typeface="Calibri"/>
              </a:rPr>
              <a:t>EXPERIMENTÁLNÍ SADY</a:t>
            </a:r>
            <a:endParaRPr lang="cs-CZ" sz="9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5" name="Obrázek 84"/>
          <p:cNvPicPr/>
          <p:nvPr/>
        </p:nvPicPr>
        <p:blipFill>
          <a:blip r:embed="rId2"/>
          <a:stretch/>
        </p:blipFill>
        <p:spPr>
          <a:xfrm>
            <a:off x="7596000" y="5829480"/>
            <a:ext cx="4609800" cy="1028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1523880" y="2575800"/>
            <a:ext cx="9143640" cy="28065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EXPERIMENTÁLNÍ SADY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MANUÁL (1/3)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838080" y="1825560"/>
            <a:ext cx="10515240" cy="4716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Experimentální sada = blackbox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Blackboxy vypadají zvenku stejně, ale vždy v sobě ukrývají nějakou zákonitost / pravidlo, které je od sebe odlišuje.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Nesnažte se dostat dovnitř nebo je jinak ničit. Nepřesunujte blackboxy mezi stoly. Blackboxy na různých stolech spolu nesouvisí. 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Mohou tvořit dvojice, dají se uspořádat nebo skrývají heslo. 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MANUÁL (2/3)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838080" y="1825560"/>
            <a:ext cx="10515240" cy="4716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Máte před sebou 13 blackboxů.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Pokud vyřešíte správně aspoň 11 z nich, dostanete instrukce k získání </a:t>
            </a:r>
            <a:r>
              <a:rPr lang="cs-CZ" sz="3200" b="1" strike="noStrike" spc="-1">
                <a:solidFill>
                  <a:srgbClr val="FF0000"/>
                </a:solidFill>
                <a:latin typeface="Calibri"/>
              </a:rPr>
              <a:t>bezpečnostního kódu.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Řešení jednotlivých blackboxů je možné zadat </a:t>
            </a:r>
            <a:r>
              <a:rPr lang="cs-CZ" sz="3200" b="1" strike="noStrike" spc="-1">
                <a:solidFill>
                  <a:srgbClr val="FF0000"/>
                </a:solidFill>
                <a:latin typeface="Calibri"/>
              </a:rPr>
              <a:t>pouze jednou.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Teprve správně zadaný bezpečnostní kód vás může dostat ven.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Hlídejte si čas!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MANUÁL (3/3)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838080" y="1825560"/>
            <a:ext cx="10515240" cy="4716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K řešení využívejte odpovědní formuláře, kde najdete přesné zadání.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1199"/>
              </a:spcBef>
              <a:spcAft>
                <a:spcPts val="1800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Jste jeden tým, buď uspějete všichni, nebo nikdo!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Je na vás, jakým způsobem si práci rozdělíte.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Před zadáním do centrálního počítače si výsledek pořádně (mezi sebou) zkontrolujte.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Nápovědy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838080" y="1690560"/>
            <a:ext cx="10515240" cy="4928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228600" indent="-228240">
              <a:lnSpc>
                <a:spcPct val="100000"/>
              </a:lnSpc>
              <a:spcBef>
                <a:spcPts val="1199"/>
              </a:spcBef>
              <a:spcAft>
                <a:spcPts val="1800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Ke každému blackboxu existuje nápověda za 250 žetonů.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1199"/>
              </a:spcBef>
              <a:spcAft>
                <a:spcPts val="1800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Za jiných 250 žetonů se dozvíte, jestli je řešení, které se chystáte zadat, správné.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1199"/>
              </a:spcBef>
              <a:spcAft>
                <a:spcPts val="1800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Koupit si můžete i celé řešení blackboxu za 500 žetonů.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100000"/>
              </a:lnSpc>
              <a:spcBef>
                <a:spcPts val="1199"/>
              </a:spcBef>
              <a:spcAft>
                <a:spcPts val="1800"/>
              </a:spcAft>
              <a:buClr>
                <a:srgbClr val="FF0000"/>
              </a:buClr>
              <a:buFont typeface="Arial"/>
              <a:buChar char="•"/>
            </a:pPr>
            <a:r>
              <a:rPr lang="cs-CZ" sz="3200" b="0" strike="noStrike" spc="-1">
                <a:solidFill>
                  <a:srgbClr val="FF0000"/>
                </a:solidFill>
                <a:latin typeface="Calibri"/>
              </a:rPr>
              <a:t>Záleží na vaší domluvě, kdo nápovědu zaplatí (jednotlivec, všichni, skupinka,…)</a:t>
            </a:r>
            <a:endParaRPr lang="cs-CZ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9600" b="1" strike="noStrike" spc="-1">
                <a:solidFill>
                  <a:srgbClr val="FF0000"/>
                </a:solidFill>
                <a:latin typeface="Calibri"/>
              </a:rPr>
              <a:t>Únikový kód</a:t>
            </a:r>
            <a:endParaRPr lang="cs-CZ" sz="9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788760" y="1983240"/>
            <a:ext cx="10515240" cy="40647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Nemá plíce, přece dýchá.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Studená a věčně tichá.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Denně pije na své zdraví.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V brnění co nerezaví.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A=0 B=1 C=2 D=3 E=4 F=5 G=6 H=7 I=8 J=9 K=0 L=1 M=2 N=3 O=4 P=5 Q=6 R=7 S=8 T=9 U=0 V=1 W=2 X=3 Y=4 Z=5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cs-CZ" sz="2800" b="0" strike="noStrike" spc="-1">
                <a:solidFill>
                  <a:srgbClr val="FF0000"/>
                </a:solidFill>
                <a:latin typeface="Calibri"/>
              </a:rPr>
              <a:t>Vyřešením získáte kód.</a:t>
            </a:r>
            <a:endParaRPr lang="cs-CZ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28120" y="705960"/>
            <a:ext cx="9143640" cy="25905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16600" b="1" strike="noStrike" spc="-1">
                <a:solidFill>
                  <a:srgbClr val="FF0000"/>
                </a:solidFill>
                <a:latin typeface="Calibri"/>
              </a:rPr>
              <a:t>CLOSED!!!</a:t>
            </a:r>
            <a:endParaRPr lang="cs-CZ" sz="16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528120" y="3180960"/>
            <a:ext cx="8494200" cy="235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cs-CZ" sz="16600" b="1" strike="noStrike" spc="-1" dirty="0">
                <a:solidFill>
                  <a:srgbClr val="FF0000"/>
                </a:solidFill>
                <a:latin typeface="Calibri"/>
              </a:rPr>
              <a:t>BANG !!!</a:t>
            </a:r>
            <a:endParaRPr lang="cs-CZ" sz="16600" b="0" strike="noStrike" spc="-1" dirty="0">
              <a:latin typeface="Arial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5989" y="4275128"/>
            <a:ext cx="3370217" cy="25276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</TotalTime>
  <Words>275</Words>
  <Application>Microsoft Office PowerPoint</Application>
  <PresentationFormat>Širokoúhlá obrazovka</PresentationFormat>
  <Paragraphs>36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CLOSED!!!</dc:title>
  <dc:subject/>
  <dc:creator>Markéta Novotná</dc:creator>
  <dc:description/>
  <cp:lastModifiedBy>Leger Ondřej</cp:lastModifiedBy>
  <cp:revision>23</cp:revision>
  <dcterms:created xsi:type="dcterms:W3CDTF">2017-05-17T14:17:15Z</dcterms:created>
  <dcterms:modified xsi:type="dcterms:W3CDTF">2020-11-26T12:53:47Z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