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7" r:id="rId4"/>
    <p:sldId id="258" r:id="rId5"/>
    <p:sldId id="260" r:id="rId6"/>
    <p:sldId id="259" r:id="rId7"/>
    <p:sldId id="267" r:id="rId8"/>
    <p:sldId id="265" r:id="rId9"/>
    <p:sldId id="266" r:id="rId10"/>
    <p:sldId id="268" r:id="rId11"/>
    <p:sldId id="269" r:id="rId12"/>
    <p:sldId id="270" r:id="rId13"/>
    <p:sldId id="261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EA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8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B6F0E2-C751-4F73-BC36-D46DEAECF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0EBA47E-DDED-4BB9-B7A7-BC2E3BD5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7B3C71-76BF-42F2-9248-36CC007E9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AA683C-67D2-4321-90F4-1E4929DA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1F7FF9-EE86-471C-BB23-3BA0640D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524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A49CC-8800-4293-80F3-33858A54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F6DCD3F-31E8-4769-828B-C1E4C19EB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AAD633-6777-45C9-AB4B-2C4784B31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2E0BD7-B218-458A-A539-238D1584C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8386DA-5E62-4814-93EE-B345C97C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74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D46CC9C-F7B4-435A-BB65-068038E7F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134A7F3-12B8-4268-8A5C-0194F46FC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6C86A0-2F4A-4820-ABB5-09BD0204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93C231-FC40-4931-BBB5-843A867F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F80921-32B2-4F8A-9254-38B7F508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96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5AD84E-BAC1-4CAF-B198-BAEBB37A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119F96-9DBE-4DCA-813D-7F4C59449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402222-F442-4C91-9136-83DD5A53D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9DCC5D-0B74-42F9-A6FE-2A901625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730A69-D6DE-4EED-8088-FDFF06AF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8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B0E46A-4AA0-4938-B747-55B533826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2D4F9E5-C208-4D27-8FE4-B8E058F28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194737-570D-4A4A-B474-9BDA0A8B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4C9637-E29F-49D2-9CA2-8FEFE13FC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316429-49AE-4A3C-A12B-F8007CD4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82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C3EFF-55FC-46E9-9D58-DC421CD7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CFAAD-8958-4A79-836C-2EBAF9F90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50F8499-7679-4F10-B658-ED68C28A1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867F49-C22A-4B99-99A4-09BE6393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84C120-0574-4FC5-97BA-CEDFEA779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7BFAE7-1309-486A-BFB2-F687DEE2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2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7463E-A9E5-440B-A26B-1AE137AD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C0751B-9E64-48B5-BBC1-FEEDF4297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DDD75FA-44F0-4E59-969B-D9217254B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E504890-37DB-460C-9843-56D01E27E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DB249EE-F865-4FC3-A4E9-A20798ED4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FFFFA6E-2544-42C1-914F-5A5B76D0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E5D0209-F974-4727-BF61-9496A3803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7C15F88-6A2A-4E5C-B434-755C3BFC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88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17129-1D8D-473F-8AD4-5D2CE9FD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7903EC-3543-4D1C-BE3B-BCFE2F07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F36EE6-C6E2-4C28-AAAC-6B0A09BF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A5DA74-F314-427E-B043-434C2B12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86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084A22-A4E7-42EE-9150-A39569C24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C2B12A6-9916-4607-B747-D3CBF1DA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2416DD-C7B5-436A-A876-B0291859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988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C7839-46DE-43D7-A06A-9D027BDB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120FED-C221-4C87-AD6E-13BF0CF91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7ADD2D6-03B9-4FDE-A78B-E4FFDC438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93EDB5-DE12-4EA8-99AD-0497D8EF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FE8B9D-8224-46C9-AF02-021C0FCD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00147E-6362-4643-BB00-53654BB0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2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6A3749-11B3-4F22-A2EF-1F401A65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85BD273-AAB7-41CC-A3F8-5997645D2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108CF67-7737-49DB-9B93-816EC74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4442DD-D1DA-44E3-963A-B209669F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91006C-203A-406C-B1E5-A09F1D2EA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F6EA182-EFB1-43D5-AD82-35FDF3C51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52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522D76A-EDF8-4263-987A-D6D9FBAA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4B7ED83-48B3-435D-835A-C911C5275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A60BB5-14B9-48AC-9578-3831A6D3E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E05D3-C44B-4AD9-87F0-29D8D0C686DC}" type="datetimeFigureOut">
              <a:rPr lang="cs-CZ" smtClean="0"/>
              <a:pPr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FF471F-63E6-4891-A40B-1919DA169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F4E812-4A65-4267-A5CB-A9C78F16B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B0133-4550-47B8-BE75-1634BF82BE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29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vectors/detective-searching-man-search-1424831/" TargetMode="External"/><Relationship Id="rId13" Type="http://schemas.openxmlformats.org/officeDocument/2006/relationships/hyperlink" Target="https://pixabay.com/pl/photos/mech-oddzia%c5%82-zielony-natura-las-644204/" TargetMode="External"/><Relationship Id="rId3" Type="http://schemas.openxmlformats.org/officeDocument/2006/relationships/hyperlink" Target="https://www.sudovysvet.cz/obchod/sud-burgundy-228l/" TargetMode="External"/><Relationship Id="rId7" Type="http://schemas.openxmlformats.org/officeDocument/2006/relationships/hyperlink" Target="https://libreshot.com/cs/drinking-camels-in-desert/" TargetMode="External"/><Relationship Id="rId12" Type="http://schemas.openxmlformats.org/officeDocument/2006/relationships/hyperlink" Target="https://pixabay.com/cs/illustrations/velbloud-jednohrb%C3%BD-pou%C5%A1%C5%A5-savec-5623190/" TargetMode="External"/><Relationship Id="rId2" Type="http://schemas.openxmlformats.org/officeDocument/2006/relationships/hyperlink" Target="https://pixabay.com/photos/forest-moss-nature-lush-green-483207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cs/photos/odpadkov%C3%BD-ko%C5%A1-odpad-odpadky-t%C3%B3n-231869/" TargetMode="External"/><Relationship Id="rId11" Type="http://schemas.openxmlformats.org/officeDocument/2006/relationships/hyperlink" Target="https://www.utas.edu.au/dicotkey/dicotkey/Mosses/mSPHAGNACEAE/ZSphag_novoz_lvcells.htm" TargetMode="External"/><Relationship Id="rId5" Type="http://schemas.openxmlformats.org/officeDocument/2006/relationships/hyperlink" Target="https://commons.wikimedia.org/wiki/File:Oak-wine-barrel-at-toneleria-nacional-chile.jpg" TargetMode="External"/><Relationship Id="rId10" Type="http://schemas.openxmlformats.org/officeDocument/2006/relationships/hyperlink" Target="http://www.dr-ralf-wagner.de/Bilder/Sphagnum_squarrosum-Astblatt.jpg" TargetMode="External"/><Relationship Id="rId4" Type="http://schemas.openxmlformats.org/officeDocument/2006/relationships/hyperlink" Target="https://www.wikiwand.com/cs/Ra%C5%A1elin%C3%ADk_kostrbat%C3%BD" TargetMode="External"/><Relationship Id="rId9" Type="http://schemas.openxmlformats.org/officeDocument/2006/relationships/hyperlink" Target="https://www.wikiwand.com/cs/Plon%C3%ADk_obecn%C3%B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ebp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12F15B7-1D84-4289-9180-71D094968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59" y="80059"/>
            <a:ext cx="10046823" cy="6697882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9AB0F0-F965-4B6A-9B64-A44296327BCC}"/>
              </a:ext>
            </a:extLst>
          </p:cNvPr>
          <p:cNvSpPr txBox="1">
            <a:spLocks/>
          </p:cNvSpPr>
          <p:nvPr/>
        </p:nvSpPr>
        <p:spPr>
          <a:xfrm>
            <a:off x="173408" y="4498428"/>
            <a:ext cx="3694400" cy="2334528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3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Mechy jsou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3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zásobárnou vody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3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ekosystému.</a:t>
            </a:r>
            <a:r>
              <a:rPr lang="cs-CZ" sz="31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841DD78-29E7-4A7D-9D3D-03D68CBBE3B2}"/>
              </a:ext>
            </a:extLst>
          </p:cNvPr>
          <p:cNvSpPr txBox="1">
            <a:spLocks/>
          </p:cNvSpPr>
          <p:nvPr/>
        </p:nvSpPr>
        <p:spPr>
          <a:xfrm>
            <a:off x="10357988" y="6425566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obr.1</a:t>
            </a:r>
            <a:endParaRPr lang="cs-CZ" sz="20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5145" y="0"/>
            <a:ext cx="1361412" cy="1631829"/>
          </a:xfrm>
          <a:prstGeom prst="rect">
            <a:avLst/>
          </a:prstGeom>
        </p:spPr>
      </p:pic>
      <p:sp>
        <p:nvSpPr>
          <p:cNvPr id="7" name="Oválný bublinový popisek 6"/>
          <p:cNvSpPr/>
          <p:nvPr/>
        </p:nvSpPr>
        <p:spPr>
          <a:xfrm>
            <a:off x="8029903" y="110030"/>
            <a:ext cx="2567479" cy="993556"/>
          </a:xfrm>
          <a:prstGeom prst="wedgeEllipseCallout">
            <a:avLst>
              <a:gd name="adj1" fmla="val 63438"/>
              <a:gd name="adj2" fmla="val 566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Ano!</a:t>
            </a:r>
          </a:p>
          <a:p>
            <a:pPr algn="ctr"/>
            <a:r>
              <a:rPr lang="cs-CZ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je pravda!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83" y="5493519"/>
            <a:ext cx="3638904" cy="8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249" y="1056290"/>
            <a:ext cx="6643859" cy="5696607"/>
          </a:xfrm>
          <a:prstGeom prst="rect">
            <a:avLst/>
          </a:prstGeom>
        </p:spPr>
      </p:pic>
      <p:sp>
        <p:nvSpPr>
          <p:cNvPr id="4" name="Oválný bublinový popisek 3"/>
          <p:cNvSpPr/>
          <p:nvPr/>
        </p:nvSpPr>
        <p:spPr>
          <a:xfrm>
            <a:off x="7071955" y="2718137"/>
            <a:ext cx="4088414" cy="1853863"/>
          </a:xfrm>
          <a:prstGeom prst="wedgeEllipseCallout">
            <a:avLst>
              <a:gd name="adj1" fmla="val -64139"/>
              <a:gd name="adj2" fmla="val -6133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Jojo,</a:t>
            </a:r>
          </a:p>
          <a:p>
            <a:pPr algn="ctr"/>
            <a:r>
              <a:rPr lang="cs-CZ" sz="2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mechy jsou </a:t>
            </a:r>
            <a:r>
              <a:rPr lang="cs-CZ" sz="2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prostě pěkné </a:t>
            </a:r>
            <a:r>
              <a:rPr lang="cs-CZ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násosky</a:t>
            </a:r>
            <a:r>
              <a:rPr lang="cs-CZ" sz="2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46205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824" y="126124"/>
            <a:ext cx="11727480" cy="6647793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8AE619-52EA-4426-92CF-F906615FFD20}"/>
              </a:ext>
            </a:extLst>
          </p:cNvPr>
          <p:cNvSpPr txBox="1">
            <a:spLocks/>
          </p:cNvSpPr>
          <p:nvPr/>
        </p:nvSpPr>
        <p:spPr>
          <a:xfrm>
            <a:off x="128190" y="423230"/>
            <a:ext cx="6149939" cy="109025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Děkuji za pozornost!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925E553-6F5D-46A5-9DC3-57C12B229814}"/>
              </a:ext>
            </a:extLst>
          </p:cNvPr>
          <p:cNvSpPr txBox="1">
            <a:spLocks/>
          </p:cNvSpPr>
          <p:nvPr/>
        </p:nvSpPr>
        <p:spPr>
          <a:xfrm>
            <a:off x="11005694" y="6341483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obr.17</a:t>
            </a:r>
            <a:endParaRPr lang="cs-CZ" sz="2000" b="1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2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5" y="0"/>
            <a:ext cx="9699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67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E12B1AD-BFD3-4F65-91B1-B070B464A5A3}"/>
              </a:ext>
            </a:extLst>
          </p:cNvPr>
          <p:cNvSpPr/>
          <p:nvPr/>
        </p:nvSpPr>
        <p:spPr>
          <a:xfrm>
            <a:off x="454694" y="526032"/>
            <a:ext cx="1142199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u="sng" dirty="0"/>
              <a:t>Zdroje obrázků</a:t>
            </a:r>
            <a:r>
              <a:rPr lang="cs-CZ" dirty="0"/>
              <a:t>:     </a:t>
            </a:r>
          </a:p>
          <a:p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obr.1: </a:t>
            </a:r>
            <a:r>
              <a:rPr lang="cs-CZ" sz="1600" dirty="0">
                <a:hlinkClick r:id="rId2"/>
              </a:rPr>
              <a:t>https://pixabay.com/photos/forest-moss-nature-lush-green-483207/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obr.2: </a:t>
            </a:r>
            <a:r>
              <a:rPr lang="cs-CZ" sz="1600" dirty="0">
                <a:hlinkClick r:id="rId3"/>
              </a:rPr>
              <a:t>https://www.wikiwand.com/cs/Plon%C3%ADk_obecn%C3%BD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obr.3: </a:t>
            </a:r>
            <a:r>
              <a:rPr lang="cs-CZ" sz="1600" dirty="0">
                <a:hlinkClick r:id="rId4"/>
              </a:rPr>
              <a:t>https://www.wikiwand.com/cs/Ra%C5%A1elin%C3%ADk_kostrbat%C3%BD</a:t>
            </a:r>
            <a:r>
              <a:rPr lang="cs-CZ" sz="16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 4, 5, 6, 7, 8, a 9: vlastní fotografie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obr.10: </a:t>
            </a:r>
            <a:r>
              <a:rPr lang="cs-CZ" sz="1600" dirty="0">
                <a:hlinkClick r:id="rId5"/>
              </a:rPr>
              <a:t>https://commons.wikimedia.org/wiki/File:Oak-wine-barrel-at-toneleria-nacional-chile.jpg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obr.11: </a:t>
            </a:r>
            <a:r>
              <a:rPr lang="cs-CZ" sz="1600" dirty="0">
                <a:hlinkClick r:id="rId6"/>
              </a:rPr>
              <a:t>https://pixabay.com/cs/photos/odpadkov%C3%BD-ko%C5%A1-odpad-odpadky-t%C3%B3n-231869/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obr.12: </a:t>
            </a:r>
            <a:r>
              <a:rPr lang="cs-CZ" sz="1600" dirty="0">
                <a:hlinkClick r:id="rId7"/>
              </a:rPr>
              <a:t>https://libreshot.com/cs/drinking-camels-in-desert/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person clipart</a:t>
            </a:r>
            <a:r>
              <a:rPr lang="cs-CZ" sz="1600" dirty="0"/>
              <a:t> </a:t>
            </a:r>
            <a:r>
              <a:rPr lang="en-US" sz="1600" dirty="0">
                <a:hlinkClick r:id="rId8"/>
              </a:rPr>
              <a:t>https://pixabay.com/vectors/detective-searching-man-search-1424831/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obr.13 a 14: </a:t>
            </a:r>
            <a:r>
              <a:rPr lang="cs-CZ" sz="1600" dirty="0">
                <a:hlinkClick r:id="rId9"/>
              </a:rPr>
              <a:t>https://www.wikiwand.com/cs/Plon%C3%ADk_obecn%C3%BD</a:t>
            </a:r>
            <a:r>
              <a:rPr lang="cs-CZ" sz="1600" dirty="0"/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obr.15: </a:t>
            </a:r>
            <a:r>
              <a:rPr lang="cs-CZ" sz="1600" dirty="0">
                <a:hlinkClick r:id="rId10"/>
              </a:rPr>
              <a:t>http://www.dr-ralf-wagner.de/Bilder/Sphagnum_squarrosum-Astblatt.jpg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Obr.16: </a:t>
            </a:r>
            <a:r>
              <a:rPr lang="cs-CZ" sz="1600" dirty="0">
                <a:hlinkClick r:id="rId11"/>
              </a:rPr>
              <a:t>https://www.utas.edu.au/dicotkey/dicotkey/Mosses/mSPHAGNACEAE/ZSphag_novoz_lvcells.htm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Ilustrace velblouda: </a:t>
            </a:r>
            <a:r>
              <a:rPr lang="cs-CZ" sz="1600" dirty="0">
                <a:hlinkClick r:id="rId12"/>
              </a:rPr>
              <a:t>https://pixabay.com/cs/illustrations/velbloud-jednohrb%C3%BD-pou%C5%A1%C5%A5-savec-5623190/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obr.17: </a:t>
            </a:r>
            <a:r>
              <a:rPr lang="cs-CZ" sz="1600" dirty="0">
                <a:hlinkClick r:id="rId13"/>
              </a:rPr>
              <a:t>https://pixabay.com/pl/photos/mech-oddzia%c5%82-zielony-natura-las-644204/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Ilustrace mechových postaviček: Lucie Slavíková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502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011AFEC-C539-41CB-B45A-1832912E79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530" y="189188"/>
            <a:ext cx="5884809" cy="3930868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C55F43-353A-4B63-9BA2-6EC35F413CDE}"/>
              </a:ext>
            </a:extLst>
          </p:cNvPr>
          <p:cNvSpPr txBox="1">
            <a:spLocks/>
          </p:cNvSpPr>
          <p:nvPr/>
        </p:nvSpPr>
        <p:spPr>
          <a:xfrm>
            <a:off x="185869" y="4120056"/>
            <a:ext cx="5897470" cy="633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ploník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EC307EA-9675-4EF0-BFED-4AAD81641A4E}"/>
              </a:ext>
            </a:extLst>
          </p:cNvPr>
          <p:cNvSpPr txBox="1">
            <a:spLocks/>
          </p:cNvSpPr>
          <p:nvPr/>
        </p:nvSpPr>
        <p:spPr>
          <a:xfrm>
            <a:off x="272102" y="189188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obr.2</a:t>
            </a:r>
            <a:endParaRPr lang="cs-CZ" sz="20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71E22F2-83E6-4B4C-AA74-5306ED4BA8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2598" y="2345686"/>
            <a:ext cx="5884809" cy="4413607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2433EA5-07EE-4CAE-8E12-010EA04370CC}"/>
              </a:ext>
            </a:extLst>
          </p:cNvPr>
          <p:cNvSpPr txBox="1">
            <a:spLocks/>
          </p:cNvSpPr>
          <p:nvPr/>
        </p:nvSpPr>
        <p:spPr>
          <a:xfrm>
            <a:off x="11103422" y="2459422"/>
            <a:ext cx="890048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obr.3</a:t>
            </a:r>
            <a:endParaRPr lang="cs-CZ" sz="20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DE0E9F91-A30B-4654-B0BE-47468947B125}"/>
              </a:ext>
            </a:extLst>
          </p:cNvPr>
          <p:cNvSpPr txBox="1">
            <a:spLocks/>
          </p:cNvSpPr>
          <p:nvPr/>
        </p:nvSpPr>
        <p:spPr>
          <a:xfrm>
            <a:off x="6199937" y="1769064"/>
            <a:ext cx="5897470" cy="633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rašeliník</a:t>
            </a:r>
          </a:p>
        </p:txBody>
      </p:sp>
    </p:spTree>
    <p:extLst>
      <p:ext uri="{BB962C8B-B14F-4D97-AF65-F5344CB8AC3E}">
        <p14:creationId xmlns:p14="http://schemas.microsoft.com/office/powerpoint/2010/main" val="405566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0290697-FD3E-4D03-B7BF-43CBB163A4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142" y="720034"/>
            <a:ext cx="3729413" cy="49725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B921B35-DCC9-467D-974D-BBDB597AE3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1293" y="720034"/>
            <a:ext cx="3729413" cy="4972550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90518BD1-10DC-4BED-BDF8-8A50965B64A9}"/>
              </a:ext>
            </a:extLst>
          </p:cNvPr>
          <p:cNvSpPr txBox="1">
            <a:spLocks/>
          </p:cNvSpPr>
          <p:nvPr/>
        </p:nvSpPr>
        <p:spPr>
          <a:xfrm>
            <a:off x="626588" y="174379"/>
            <a:ext cx="1523260" cy="633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ploník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662F356-F125-4100-899A-C75B735055D8}"/>
              </a:ext>
            </a:extLst>
          </p:cNvPr>
          <p:cNvSpPr txBox="1">
            <a:spLocks/>
          </p:cNvSpPr>
          <p:nvPr/>
        </p:nvSpPr>
        <p:spPr>
          <a:xfrm>
            <a:off x="285142" y="5821221"/>
            <a:ext cx="3729412" cy="633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usušený mech: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5 g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03F7718-54D3-4AB5-B252-F0B3074515D3}"/>
              </a:ext>
            </a:extLst>
          </p:cNvPr>
          <p:cNvSpPr txBox="1">
            <a:spLocks/>
          </p:cNvSpPr>
          <p:nvPr/>
        </p:nvSpPr>
        <p:spPr>
          <a:xfrm>
            <a:off x="4629505" y="5821221"/>
            <a:ext cx="2932987" cy="8725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na 10 minut ponořen  do vody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961B952F-DDAD-4A43-A063-0214313ABD24}"/>
              </a:ext>
            </a:extLst>
          </p:cNvPr>
          <p:cNvSpPr txBox="1">
            <a:spLocks/>
          </p:cNvSpPr>
          <p:nvPr/>
        </p:nvSpPr>
        <p:spPr>
          <a:xfrm>
            <a:off x="8266222" y="5940747"/>
            <a:ext cx="3729412" cy="633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nasátý mech: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24 g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0F342389-8496-4E45-9625-40805FC6D413}"/>
              </a:ext>
            </a:extLst>
          </p:cNvPr>
          <p:cNvSpPr txBox="1">
            <a:spLocks/>
          </p:cNvSpPr>
          <p:nvPr/>
        </p:nvSpPr>
        <p:spPr>
          <a:xfrm>
            <a:off x="321072" y="807869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obr.4</a:t>
            </a:r>
            <a:endParaRPr lang="cs-CZ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884C577A-8299-43B4-BC5C-02131298C899}"/>
              </a:ext>
            </a:extLst>
          </p:cNvPr>
          <p:cNvSpPr txBox="1">
            <a:spLocks/>
          </p:cNvSpPr>
          <p:nvPr/>
        </p:nvSpPr>
        <p:spPr>
          <a:xfrm>
            <a:off x="4231293" y="807869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obr.5</a:t>
            </a:r>
            <a:endParaRPr lang="cs-CZ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8255537" y="720034"/>
            <a:ext cx="3740098" cy="4972551"/>
            <a:chOff x="8255537" y="720034"/>
            <a:chExt cx="3740098" cy="4972551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E298FF46-35DC-4362-B069-9BAC336C8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6222" y="720034"/>
              <a:ext cx="3729413" cy="4972551"/>
            </a:xfrm>
            <a:prstGeom prst="rect">
              <a:avLst/>
            </a:prstGeom>
          </p:spPr>
        </p:pic>
        <p:sp>
          <p:nvSpPr>
            <p:cNvPr id="11" name="Zástupný symbol pro obsah 2">
              <a:extLst>
                <a:ext uri="{FF2B5EF4-FFF2-40B4-BE49-F238E27FC236}">
                  <a16:creationId xmlns:a16="http://schemas.microsoft.com/office/drawing/2014/main" id="{16C412DA-894F-42A3-96BE-25E1D7A26242}"/>
                </a:ext>
              </a:extLst>
            </p:cNvPr>
            <p:cNvSpPr txBox="1">
              <a:spLocks/>
            </p:cNvSpPr>
            <p:nvPr/>
          </p:nvSpPr>
          <p:spPr>
            <a:xfrm>
              <a:off x="8255537" y="720034"/>
              <a:ext cx="1123244" cy="43243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obr.6</a:t>
              </a:r>
              <a:endParaRPr lang="cs-CZ" sz="20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06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AF40AA5-EDDB-4F93-B7CC-18A4BB0BA6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041" y="736846"/>
            <a:ext cx="3842655" cy="51235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778F4FB-E3AA-42BD-92E4-304FEBF0BF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88817" y="1377289"/>
            <a:ext cx="5123540" cy="3842655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D0BA5BB0-0FC9-4B6C-9F03-4D334878659B}"/>
              </a:ext>
            </a:extLst>
          </p:cNvPr>
          <p:cNvSpPr txBox="1">
            <a:spLocks/>
          </p:cNvSpPr>
          <p:nvPr/>
        </p:nvSpPr>
        <p:spPr>
          <a:xfrm>
            <a:off x="626587" y="174379"/>
            <a:ext cx="2143245" cy="633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rašeliník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02F992FC-BFD2-4499-B021-F45F3EBBA950}"/>
              </a:ext>
            </a:extLst>
          </p:cNvPr>
          <p:cNvSpPr txBox="1">
            <a:spLocks/>
          </p:cNvSpPr>
          <p:nvPr/>
        </p:nvSpPr>
        <p:spPr>
          <a:xfrm>
            <a:off x="261284" y="5914776"/>
            <a:ext cx="3729412" cy="633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usušený mech: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4 g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FBA495E1-9F7E-48A2-AE2E-71B04997FC9E}"/>
              </a:ext>
            </a:extLst>
          </p:cNvPr>
          <p:cNvSpPr txBox="1">
            <a:spLocks/>
          </p:cNvSpPr>
          <p:nvPr/>
        </p:nvSpPr>
        <p:spPr>
          <a:xfrm>
            <a:off x="4629505" y="5821221"/>
            <a:ext cx="2932987" cy="8725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na 10 minut ponořen  do vody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4FD177B-05D2-444D-A589-F8DE14D04E19}"/>
              </a:ext>
            </a:extLst>
          </p:cNvPr>
          <p:cNvSpPr txBox="1">
            <a:spLocks/>
          </p:cNvSpPr>
          <p:nvPr/>
        </p:nvSpPr>
        <p:spPr>
          <a:xfrm>
            <a:off x="8266222" y="5940747"/>
            <a:ext cx="3729412" cy="633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nasátý mech: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27 g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D5529BD-B155-472C-8C81-FA78552E7BB1}"/>
              </a:ext>
            </a:extLst>
          </p:cNvPr>
          <p:cNvSpPr txBox="1">
            <a:spLocks/>
          </p:cNvSpPr>
          <p:nvPr/>
        </p:nvSpPr>
        <p:spPr>
          <a:xfrm>
            <a:off x="238867" y="862259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obr.7</a:t>
            </a:r>
            <a:endParaRPr lang="cs-CZ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B02742F1-2CB8-422A-8607-095A90F043F2}"/>
              </a:ext>
            </a:extLst>
          </p:cNvPr>
          <p:cNvSpPr txBox="1">
            <a:spLocks/>
          </p:cNvSpPr>
          <p:nvPr/>
        </p:nvSpPr>
        <p:spPr>
          <a:xfrm>
            <a:off x="4181744" y="807869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obr.8</a:t>
            </a:r>
            <a:endParaRPr lang="cs-CZ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8110477" y="736846"/>
            <a:ext cx="3842655" cy="5123540"/>
            <a:chOff x="8110477" y="736846"/>
            <a:chExt cx="3842655" cy="512354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8FD5FEA7-188A-4069-944D-4CEF2B98D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6200000">
              <a:off x="7470035" y="1377288"/>
              <a:ext cx="5123540" cy="3842655"/>
            </a:xfrm>
            <a:prstGeom prst="rect">
              <a:avLst/>
            </a:prstGeom>
          </p:spPr>
        </p:pic>
        <p:sp>
          <p:nvSpPr>
            <p:cNvPr id="12" name="Zástupný symbol pro obsah 2">
              <a:extLst>
                <a:ext uri="{FF2B5EF4-FFF2-40B4-BE49-F238E27FC236}">
                  <a16:creationId xmlns:a16="http://schemas.microsoft.com/office/drawing/2014/main" id="{B4A72F31-E4FC-4C45-8554-9DCFF0F3F606}"/>
                </a:ext>
              </a:extLst>
            </p:cNvPr>
            <p:cNvSpPr txBox="1">
              <a:spLocks/>
            </p:cNvSpPr>
            <p:nvPr/>
          </p:nvSpPr>
          <p:spPr>
            <a:xfrm>
              <a:off x="8110477" y="781397"/>
              <a:ext cx="1123244" cy="43243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obr.9</a:t>
              </a:r>
              <a:endParaRPr lang="cs-CZ" sz="20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49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881" y="4360283"/>
            <a:ext cx="2647318" cy="2065283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17723F-D261-49B5-B24D-EB851B028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18" y="342638"/>
            <a:ext cx="10515600" cy="4711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Ploník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nasál téměř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4x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více vody než vážil.</a:t>
            </a:r>
          </a:p>
          <a:p>
            <a:pPr marL="0" indent="0"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60 kg člověk by musel za 10 minut vypít 228 litrů vody </a:t>
            </a:r>
          </a:p>
          <a:p>
            <a:pPr marL="0" indent="0">
              <a:buNone/>
            </a:pPr>
            <a:r>
              <a:rPr lang="cs-CZ" sz="2400" i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(1 sud).</a:t>
            </a:r>
          </a:p>
          <a:p>
            <a:pPr marL="0" indent="0">
              <a:buNone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cs-CZ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cs-CZ" sz="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cs-CZ" sz="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cs-CZ" sz="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Rašeliník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nasál téměř </a:t>
            </a: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6x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více vody než vážil.</a:t>
            </a:r>
          </a:p>
          <a:p>
            <a:pPr marL="0" indent="0"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60 kg člověk by musel během 10 minut vypít 345 litrů vody</a:t>
            </a:r>
          </a:p>
          <a:p>
            <a:pPr marL="0" indent="0"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cs-CZ" sz="2400" i="1" dirty="0">
                <a:latin typeface="Cambria" panose="02040503050406030204" pitchFamily="18" charset="0"/>
                <a:ea typeface="Cambria" panose="02040503050406030204" pitchFamily="18" charset="0"/>
              </a:rPr>
              <a:t>(1 a půl popelnice).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/>
          <a:srcRect l="24536" t="30188" r="51286"/>
          <a:stretch/>
        </p:blipFill>
        <p:spPr>
          <a:xfrm rot="314157">
            <a:off x="497215" y="916769"/>
            <a:ext cx="1016038" cy="2256700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1C76B8B9-C677-41A2-9130-7B69FCF61486}"/>
              </a:ext>
            </a:extLst>
          </p:cNvPr>
          <p:cNvGrpSpPr/>
          <p:nvPr/>
        </p:nvGrpSpPr>
        <p:grpSpPr>
          <a:xfrm>
            <a:off x="9209154" y="420865"/>
            <a:ext cx="2741898" cy="2510643"/>
            <a:chOff x="9209154" y="420865"/>
            <a:chExt cx="2741898" cy="2510643"/>
          </a:xfrm>
        </p:grpSpPr>
        <p:sp>
          <p:nvSpPr>
            <p:cNvPr id="6" name="Zástupný symbol pro obsah 2">
              <a:extLst>
                <a:ext uri="{FF2B5EF4-FFF2-40B4-BE49-F238E27FC236}">
                  <a16:creationId xmlns:a16="http://schemas.microsoft.com/office/drawing/2014/main" id="{27E06EC5-23C1-4DB8-962B-8E94A03A9B4A}"/>
                </a:ext>
              </a:extLst>
            </p:cNvPr>
            <p:cNvSpPr txBox="1">
              <a:spLocks/>
            </p:cNvSpPr>
            <p:nvPr/>
          </p:nvSpPr>
          <p:spPr>
            <a:xfrm>
              <a:off x="9456859" y="2499074"/>
              <a:ext cx="1123244" cy="43243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obr.10</a:t>
              </a:r>
              <a:endParaRPr lang="cs-CZ" sz="20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752789E8-5FFA-4185-B286-EA50C91D5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154" y="420865"/>
              <a:ext cx="2741898" cy="2035858"/>
            </a:xfrm>
            <a:prstGeom prst="rect">
              <a:avLst/>
            </a:prstGeom>
          </p:spPr>
        </p:pic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04E1C18C-1757-4EB6-B4E1-484CADEBF443}"/>
              </a:ext>
            </a:extLst>
          </p:cNvPr>
          <p:cNvGrpSpPr/>
          <p:nvPr/>
        </p:nvGrpSpPr>
        <p:grpSpPr>
          <a:xfrm>
            <a:off x="10119946" y="3685258"/>
            <a:ext cx="2261231" cy="3172742"/>
            <a:chOff x="10119946" y="3685258"/>
            <a:chExt cx="2261231" cy="3172742"/>
          </a:xfrm>
        </p:grpSpPr>
        <p:sp>
          <p:nvSpPr>
            <p:cNvPr id="8" name="Zástupný symbol pro obsah 2">
              <a:extLst>
                <a:ext uri="{FF2B5EF4-FFF2-40B4-BE49-F238E27FC236}">
                  <a16:creationId xmlns:a16="http://schemas.microsoft.com/office/drawing/2014/main" id="{98F7191B-5308-409D-A3C9-DD2A8C6C9202}"/>
                </a:ext>
              </a:extLst>
            </p:cNvPr>
            <p:cNvSpPr txBox="1">
              <a:spLocks/>
            </p:cNvSpPr>
            <p:nvPr/>
          </p:nvSpPr>
          <p:spPr>
            <a:xfrm>
              <a:off x="11192196" y="6425566"/>
              <a:ext cx="1188981" cy="43243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obr.11</a:t>
              </a:r>
              <a:endParaRPr lang="cs-CZ" sz="20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BEA4945B-E7BB-42A1-8FB6-451B4B96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43" r="3431" b="14908"/>
            <a:stretch/>
          </p:blipFill>
          <p:spPr>
            <a:xfrm>
              <a:off x="10119946" y="3685258"/>
              <a:ext cx="1831106" cy="266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4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10110952" y="3836276"/>
            <a:ext cx="1797267" cy="2797535"/>
            <a:chOff x="10110952" y="3836276"/>
            <a:chExt cx="1797267" cy="2797535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10211456" y="3957286"/>
              <a:ext cx="1696763" cy="2676525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10110952" y="3836276"/>
              <a:ext cx="430924" cy="893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B1B6D496-8D9C-4329-B345-FE5DA1DE7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1200" r="24019"/>
          <a:stretch/>
        </p:blipFill>
        <p:spPr>
          <a:xfrm>
            <a:off x="289723" y="743218"/>
            <a:ext cx="7561505" cy="5890593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4EE085-E254-4654-AF31-8A7ACCCBAE3B}"/>
              </a:ext>
            </a:extLst>
          </p:cNvPr>
          <p:cNvSpPr txBox="1">
            <a:spLocks/>
          </p:cNvSpPr>
          <p:nvPr/>
        </p:nvSpPr>
        <p:spPr>
          <a:xfrm>
            <a:off x="285885" y="241690"/>
            <a:ext cx="11622334" cy="184986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Velmi žíznivý velbloud o hmotnosti 500 kg dokáže za 10 minut vypít až 110 litrů vody.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                         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Je to tedy pouze 1,2x více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                         než vážil.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B5BFEDC-D25E-4482-880A-4BC2BF0EEBAE}"/>
              </a:ext>
            </a:extLst>
          </p:cNvPr>
          <p:cNvSpPr txBox="1">
            <a:spLocks/>
          </p:cNvSpPr>
          <p:nvPr/>
        </p:nvSpPr>
        <p:spPr>
          <a:xfrm>
            <a:off x="289723" y="6114782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obr.12</a:t>
            </a:r>
            <a:endParaRPr lang="cs-CZ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álný bublinový popisek 6"/>
          <p:cNvSpPr/>
          <p:nvPr/>
        </p:nvSpPr>
        <p:spPr>
          <a:xfrm>
            <a:off x="8043368" y="2606566"/>
            <a:ext cx="3016469" cy="1496604"/>
          </a:xfrm>
          <a:prstGeom prst="wedgeEllipseCallout">
            <a:avLst>
              <a:gd name="adj1" fmla="val 33591"/>
              <a:gd name="adj2" fmla="val 9895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Velbloude, </a:t>
            </a:r>
          </a:p>
          <a:p>
            <a:pPr algn="ctr"/>
            <a:r>
              <a:rPr lang="cs-CZ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jsi oproti nám mechům pěkný žabař!</a:t>
            </a:r>
          </a:p>
        </p:txBody>
      </p:sp>
    </p:spTree>
    <p:extLst>
      <p:ext uri="{BB962C8B-B14F-4D97-AF65-F5344CB8AC3E}">
        <p14:creationId xmlns:p14="http://schemas.microsoft.com/office/powerpoint/2010/main" val="8389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6B8AE619-52EA-4426-92CF-F906615FFD20}"/>
              </a:ext>
            </a:extLst>
          </p:cNvPr>
          <p:cNvSpPr txBox="1">
            <a:spLocks/>
          </p:cNvSpPr>
          <p:nvPr/>
        </p:nvSpPr>
        <p:spPr>
          <a:xfrm>
            <a:off x="5611137" y="1537327"/>
            <a:ext cx="6149939" cy="109025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4000" b="1" dirty="0">
                <a:latin typeface="Cambria" panose="02040503050406030204" pitchFamily="18" charset="0"/>
                <a:ea typeface="Cambria" panose="02040503050406030204" pitchFamily="18" charset="0"/>
              </a:rPr>
              <a:t>Jak to ty mechy dělají?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8A76490-D220-4434-93C8-091A0325D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7" y="1055077"/>
            <a:ext cx="5051730" cy="50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3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E7C6BE-4022-410A-90BD-12EE8504BB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293"/>
          <a:stretch/>
        </p:blipFill>
        <p:spPr>
          <a:xfrm>
            <a:off x="84082" y="94591"/>
            <a:ext cx="5686097" cy="399617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1180AE0-007B-4699-A393-1CAF4C7C5E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7649"/>
          <a:stretch/>
        </p:blipFill>
        <p:spPr>
          <a:xfrm>
            <a:off x="5770179" y="2806262"/>
            <a:ext cx="6237889" cy="3852696"/>
          </a:xfrm>
          <a:prstGeom prst="rect">
            <a:avLst/>
          </a:prstGeo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C1712CB-34ED-4117-860A-0C0358523246}"/>
              </a:ext>
            </a:extLst>
          </p:cNvPr>
          <p:cNvSpPr txBox="1">
            <a:spLocks/>
          </p:cNvSpPr>
          <p:nvPr/>
        </p:nvSpPr>
        <p:spPr>
          <a:xfrm>
            <a:off x="1756590" y="238068"/>
            <a:ext cx="4013589" cy="8318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řez lístkem ploníku</a:t>
            </a:r>
            <a:endParaRPr lang="cs-CZ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925E553-6F5D-46A5-9DC3-57C12B229814}"/>
              </a:ext>
            </a:extLst>
          </p:cNvPr>
          <p:cNvSpPr txBox="1">
            <a:spLocks/>
          </p:cNvSpPr>
          <p:nvPr/>
        </p:nvSpPr>
        <p:spPr>
          <a:xfrm>
            <a:off x="4820610" y="6371220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obr.14</a:t>
            </a:r>
            <a:endParaRPr lang="cs-CZ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CE51DE7-9C3E-4674-A37A-1BF11DA59DED}"/>
              </a:ext>
            </a:extLst>
          </p:cNvPr>
          <p:cNvSpPr/>
          <p:nvPr/>
        </p:nvSpPr>
        <p:spPr>
          <a:xfrm>
            <a:off x="5494184" y="2661566"/>
            <a:ext cx="3949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buňky zajišťující fotosyntézu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8F9E8B6-F1CE-486D-8B21-F7AD21DAE4F3}"/>
              </a:ext>
            </a:extLst>
          </p:cNvPr>
          <p:cNvSpPr/>
          <p:nvPr/>
        </p:nvSpPr>
        <p:spPr>
          <a:xfrm>
            <a:off x="8522450" y="1896721"/>
            <a:ext cx="3267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buňky absorbující vodu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284ED12-3023-42B1-B443-A722FD788B83}"/>
              </a:ext>
            </a:extLst>
          </p:cNvPr>
          <p:cNvCxnSpPr>
            <a:cxnSpLocks/>
          </p:cNvCxnSpPr>
          <p:nvPr/>
        </p:nvCxnSpPr>
        <p:spPr>
          <a:xfrm>
            <a:off x="7136524" y="3123231"/>
            <a:ext cx="126124" cy="1375197"/>
          </a:xfrm>
          <a:prstGeom prst="straightConnector1">
            <a:avLst/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047F7B1E-29BC-43F8-8F85-CE381B54CB40}"/>
              </a:ext>
            </a:extLst>
          </p:cNvPr>
          <p:cNvCxnSpPr>
            <a:cxnSpLocks/>
          </p:cNvCxnSpPr>
          <p:nvPr/>
        </p:nvCxnSpPr>
        <p:spPr>
          <a:xfrm flipH="1">
            <a:off x="10156327" y="2353960"/>
            <a:ext cx="189043" cy="3847143"/>
          </a:xfrm>
          <a:prstGeom prst="straightConnector1">
            <a:avLst/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FE5F6CEB-5840-4108-AD66-982206D86721}"/>
              </a:ext>
            </a:extLst>
          </p:cNvPr>
          <p:cNvSpPr txBox="1">
            <a:spLocks/>
          </p:cNvSpPr>
          <p:nvPr/>
        </p:nvSpPr>
        <p:spPr>
          <a:xfrm>
            <a:off x="220751" y="3259742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obr.13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73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A0799C20-9CBA-4A6A-9556-CE73D5C8C654}"/>
              </a:ext>
            </a:extLst>
          </p:cNvPr>
          <p:cNvSpPr txBox="1">
            <a:spLocks/>
          </p:cNvSpPr>
          <p:nvPr/>
        </p:nvSpPr>
        <p:spPr>
          <a:xfrm>
            <a:off x="547900" y="283292"/>
            <a:ext cx="4013589" cy="6068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lístek rašeliníku</a:t>
            </a:r>
            <a:endParaRPr lang="cs-CZ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4565" y="1919255"/>
            <a:ext cx="6253655" cy="469024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CE51DE7-9C3E-4674-A37A-1BF11DA59DED}"/>
              </a:ext>
            </a:extLst>
          </p:cNvPr>
          <p:cNvSpPr/>
          <p:nvPr/>
        </p:nvSpPr>
        <p:spPr>
          <a:xfrm>
            <a:off x="1286165" y="5989078"/>
            <a:ext cx="41279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zelené buňky s chloroplasty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E284ED12-3023-42B1-B443-A722FD788B83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414155" y="5770179"/>
            <a:ext cx="955114" cy="465121"/>
          </a:xfrm>
          <a:prstGeom prst="straightConnector1">
            <a:avLst/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284ED12-3023-42B1-B443-A722FD788B83}"/>
              </a:ext>
            </a:extLst>
          </p:cNvPr>
          <p:cNvCxnSpPr>
            <a:cxnSpLocks/>
          </p:cNvCxnSpPr>
          <p:nvPr/>
        </p:nvCxnSpPr>
        <p:spPr>
          <a:xfrm>
            <a:off x="7786214" y="1555531"/>
            <a:ext cx="443387" cy="1933948"/>
          </a:xfrm>
          <a:prstGeom prst="straightConnector1">
            <a:avLst/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>
            <a:extLst>
              <a:ext uri="{FF2B5EF4-FFF2-40B4-BE49-F238E27FC236}">
                <a16:creationId xmlns:a16="http://schemas.microsoft.com/office/drawing/2014/main" id="{DCE51DE7-9C3E-4674-A37A-1BF11DA59DED}"/>
              </a:ext>
            </a:extLst>
          </p:cNvPr>
          <p:cNvSpPr/>
          <p:nvPr/>
        </p:nvSpPr>
        <p:spPr>
          <a:xfrm>
            <a:off x="6981898" y="1031037"/>
            <a:ext cx="464659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hyalocysty</a:t>
            </a:r>
            <a:r>
              <a:rPr lang="cs-CZ" sz="2600" b="1" dirty="0">
                <a:latin typeface="Cambria" panose="02040503050406030204" pitchFamily="18" charset="0"/>
                <a:ea typeface="Cambria" panose="02040503050406030204" pitchFamily="18" charset="0"/>
              </a:rPr>
              <a:t> -</a:t>
            </a:r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 buňky, do kterých </a:t>
            </a:r>
          </a:p>
          <a:p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se vstřebává voda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284ED12-3023-42B1-B443-A722FD788B83}"/>
              </a:ext>
            </a:extLst>
          </p:cNvPr>
          <p:cNvCxnSpPr>
            <a:cxnSpLocks/>
          </p:cNvCxnSpPr>
          <p:nvPr/>
        </p:nvCxnSpPr>
        <p:spPr>
          <a:xfrm flipH="1">
            <a:off x="7441324" y="1555531"/>
            <a:ext cx="344890" cy="966974"/>
          </a:xfrm>
          <a:prstGeom prst="straightConnector1">
            <a:avLst/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/>
          <a:srcRect l="44896"/>
          <a:stretch/>
        </p:blipFill>
        <p:spPr>
          <a:xfrm>
            <a:off x="305733" y="890149"/>
            <a:ext cx="4872024" cy="3901354"/>
          </a:xfrm>
          <a:prstGeom prst="rect">
            <a:avLst/>
          </a:prstGeom>
        </p:spPr>
      </p:pic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FE5F6CEB-5840-4108-AD66-982206D86721}"/>
              </a:ext>
            </a:extLst>
          </p:cNvPr>
          <p:cNvSpPr txBox="1">
            <a:spLocks/>
          </p:cNvSpPr>
          <p:nvPr/>
        </p:nvSpPr>
        <p:spPr>
          <a:xfrm>
            <a:off x="11025386" y="6171107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obr.16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FE5F6CEB-5840-4108-AD66-982206D86721}"/>
              </a:ext>
            </a:extLst>
          </p:cNvPr>
          <p:cNvSpPr txBox="1">
            <a:spLocks/>
          </p:cNvSpPr>
          <p:nvPr/>
        </p:nvSpPr>
        <p:spPr>
          <a:xfrm>
            <a:off x="4208139" y="4274987"/>
            <a:ext cx="1123244" cy="432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obr.15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6977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525</Words>
  <Application>Microsoft Office PowerPoint</Application>
  <PresentationFormat>Širokoúhlá obrazovka</PresentationFormat>
  <Paragraphs>79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Michaela Tupová</dc:creator>
  <cp:lastModifiedBy>Dražan Sven</cp:lastModifiedBy>
  <cp:revision>38</cp:revision>
  <dcterms:created xsi:type="dcterms:W3CDTF">2021-05-12T08:42:58Z</dcterms:created>
  <dcterms:modified xsi:type="dcterms:W3CDTF">2021-10-31T12:46:33Z</dcterms:modified>
</cp:coreProperties>
</file>