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0"/>
  </p:notes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embeddedFontLst>
    <p:embeddedFont>
      <p:font typeface="Century Gothic" panose="020B0502020202020204" pitchFamily="3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5349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73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5647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8862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3364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151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402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edfaf2ed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edfaf2ed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49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420"/>
              </a:spcBef>
              <a:spcAft>
                <a:spcPts val="0"/>
              </a:spcAft>
              <a:buSzPts val="1680"/>
              <a:buNone/>
              <a:defRPr sz="2100">
                <a:solidFill>
                  <a:srgbClr val="0F486F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23" name="Google Shape;23;p2"/>
          <p:cNvCxnSpPr/>
          <p:nvPr/>
        </p:nvCxnSpPr>
        <p:spPr>
          <a:xfrm flipH="1">
            <a:off x="8228012" y="8467"/>
            <a:ext cx="3810000" cy="3810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2"/>
          <p:cNvCxnSpPr/>
          <p:nvPr/>
        </p:nvCxnSpPr>
        <p:spPr>
          <a:xfrm flipH="1">
            <a:off x="6108170" y="91545"/>
            <a:ext cx="6080655" cy="6080655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25;p2"/>
          <p:cNvCxnSpPr/>
          <p:nvPr/>
        </p:nvCxnSpPr>
        <p:spPr>
          <a:xfrm flipH="1">
            <a:off x="7235825" y="228600"/>
            <a:ext cx="4953000" cy="4953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26;p2"/>
          <p:cNvCxnSpPr/>
          <p:nvPr/>
        </p:nvCxnSpPr>
        <p:spPr>
          <a:xfrm flipH="1">
            <a:off x="7335837" y="32278"/>
            <a:ext cx="4852989" cy="485298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p2"/>
          <p:cNvCxnSpPr/>
          <p:nvPr/>
        </p:nvCxnSpPr>
        <p:spPr>
          <a:xfrm flipH="1">
            <a:off x="7845426" y="609601"/>
            <a:ext cx="4343399" cy="434339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atický obrázek s popiskem">
  <p:cSld name="Panoramatický obrázek s popiskem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>
            <a:spLocks noGrp="1"/>
          </p:cNvSpPr>
          <p:nvPr>
            <p:ph type="pic" idx="2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914402" y="3843867"/>
            <a:ext cx="830421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280"/>
              <a:buFont typeface="Century Gothic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ázev a popisek">
  <p:cSld name="Název a popise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ce s popiskem">
  <p:cSld name="Citace s popiskem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1"/>
          </p:nvPr>
        </p:nvSpPr>
        <p:spPr>
          <a:xfrm>
            <a:off x="1446212" y="3429000"/>
            <a:ext cx="8534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2"/>
          </p:nvPr>
        </p:nvSpPr>
        <p:spPr>
          <a:xfrm>
            <a:off x="684213" y="4301067"/>
            <a:ext cx="8534400" cy="168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9" name="Google Shape;99;p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00" name="Google Shape;100;p13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menovka">
  <p:cSld name="Jmenovka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menovka s citací">
  <p:cSld name="Jmenovka s citací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1"/>
          </p:nvPr>
        </p:nvSpPr>
        <p:spPr>
          <a:xfrm>
            <a:off x="684212" y="3928534"/>
            <a:ext cx="8534401" cy="104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body" idx="2"/>
          </p:nvPr>
        </p:nvSpPr>
        <p:spPr>
          <a:xfrm>
            <a:off x="684211" y="4978400"/>
            <a:ext cx="8534401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4" name="Google Shape;114;p15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15" name="Google Shape;115;p15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vda nebo nepravda">
  <p:cSld name="Pravda nebo nepravda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684212" y="3928534"/>
            <a:ext cx="8534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2"/>
          </p:nvPr>
        </p:nvSpPr>
        <p:spPr>
          <a:xfrm>
            <a:off x="684211" y="4766732"/>
            <a:ext cx="8534401" cy="122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 rot="5400000">
            <a:off x="3143778" y="-1773767"/>
            <a:ext cx="3615267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 rot="5400000">
            <a:off x="7427912" y="1943100"/>
            <a:ext cx="4572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 rot="5400000">
            <a:off x="1943100" y="-571500"/>
            <a:ext cx="5308600" cy="7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684211" y="685800"/>
            <a:ext cx="4937655" cy="361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5808133" y="685801"/>
            <a:ext cx="4934479" cy="361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24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2"/>
          </p:nvPr>
        </p:nvSpPr>
        <p:spPr>
          <a:xfrm>
            <a:off x="684211" y="1270529"/>
            <a:ext cx="4937655" cy="30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3"/>
          </p:nvPr>
        </p:nvSpPr>
        <p:spPr>
          <a:xfrm>
            <a:off x="6079066" y="685800"/>
            <a:ext cx="466513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24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4"/>
          </p:nvPr>
        </p:nvSpPr>
        <p:spPr>
          <a:xfrm>
            <a:off x="5806545" y="1262062"/>
            <a:ext cx="4929188" cy="30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5943601" cy="53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7085012" y="2209799"/>
            <a:ext cx="3657600" cy="20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>
            <a:spLocks noGrp="1"/>
          </p:cNvSpPr>
          <p:nvPr>
            <p:ph type="pic" idx="2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4722812" y="2777066"/>
            <a:ext cx="6021388" cy="204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2EF"/>
            </a:gs>
            <a:gs pos="10000">
              <a:srgbClr val="62D2EF"/>
            </a:gs>
            <a:gs pos="100000">
              <a:srgbClr val="05578D"/>
            </a:gs>
          </a:gsLst>
          <a:lin ang="612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9206969" y="2963333"/>
            <a:ext cx="2981859" cy="3208867"/>
            <a:chOff x="9206969" y="2963333"/>
            <a:chExt cx="2981859" cy="3208867"/>
          </a:xfrm>
        </p:grpSpPr>
        <p:cxnSp>
          <p:nvCxnSpPr>
            <p:cNvPr id="7" name="Google Shape;7;p1"/>
            <p:cNvCxnSpPr/>
            <p:nvPr/>
          </p:nvCxnSpPr>
          <p:spPr>
            <a:xfrm flipH="1">
              <a:off x="11276012" y="2963333"/>
              <a:ext cx="912814" cy="912812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1"/>
            <p:cNvCxnSpPr/>
            <p:nvPr/>
          </p:nvCxnSpPr>
          <p:spPr>
            <a:xfrm flipH="1">
              <a:off x="9206969" y="3190344"/>
              <a:ext cx="2981857" cy="2981856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" name="Google Shape;9;p1"/>
            <p:cNvCxnSpPr/>
            <p:nvPr/>
          </p:nvCxnSpPr>
          <p:spPr>
            <a:xfrm flipH="1">
              <a:off x="10292292" y="3285067"/>
              <a:ext cx="1896534" cy="1896533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" name="Google Shape;10;p1"/>
            <p:cNvCxnSpPr/>
            <p:nvPr/>
          </p:nvCxnSpPr>
          <p:spPr>
            <a:xfrm flipH="1">
              <a:off x="10443103" y="3131080"/>
              <a:ext cx="1745722" cy="174572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" name="Google Shape;11;p1"/>
            <p:cNvCxnSpPr/>
            <p:nvPr/>
          </p:nvCxnSpPr>
          <p:spPr>
            <a:xfrm flipH="1">
              <a:off x="10918826" y="3683001"/>
              <a:ext cx="1270001" cy="1269999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vectors/human-heart-blood-flow-1700453/" TargetMode="External"/><Relationship Id="rId3" Type="http://schemas.openxmlformats.org/officeDocument/2006/relationships/hyperlink" Target="https://www.pexels.com/cs-cz/foto/holka-hydratace-nosit-osoba-1458671/" TargetMode="External"/><Relationship Id="rId7" Type="http://schemas.openxmlformats.org/officeDocument/2006/relationships/hyperlink" Target="https://pixabay.com/vectors/lungs-organ-human-diagram-medicine-37824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vectors/kidney-anatomy-human-man-organ-147499/" TargetMode="External"/><Relationship Id="rId5" Type="http://schemas.openxmlformats.org/officeDocument/2006/relationships/hyperlink" Target="https://www.pexels.com/cs-cz/foto/hydrat-lahev-piti-sklenice-113734/" TargetMode="External"/><Relationship Id="rId4" Type="http://schemas.openxmlformats.org/officeDocument/2006/relationships/hyperlink" Target="https://pixabay.com/vectors/male-figure-human-body-form-shape-37479/" TargetMode="External"/><Relationship Id="rId9" Type="http://schemas.openxmlformats.org/officeDocument/2006/relationships/hyperlink" Target="https://www.pexels.com/cs-cz/foto/kuze-nahy-osoba-ruka-172720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2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ctrTitle"/>
          </p:nvPr>
        </p:nvSpPr>
        <p:spPr>
          <a:xfrm>
            <a:off x="1416900" y="1683200"/>
            <a:ext cx="91440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</a:pPr>
            <a:r>
              <a:rPr lang="cs-CZ"/>
              <a:t>    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</a:pPr>
            <a:r>
              <a:rPr lang="cs-CZ" sz="6000"/>
              <a:t>VODA V LIDSKÉM TĚLE</a:t>
            </a:r>
            <a:endParaRPr sz="6000"/>
          </a:p>
        </p:txBody>
      </p:sp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8038" y="2457150"/>
            <a:ext cx="6255916" cy="4169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788850" y="1529500"/>
            <a:ext cx="105156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Century Gothic"/>
              <a:buNone/>
            </a:pPr>
            <a:endParaRPr sz="3240"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838200" y="1031849"/>
            <a:ext cx="10515600" cy="1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320"/>
              <a:buNone/>
            </a:pPr>
            <a:r>
              <a:rPr lang="cs-CZ" sz="5400" b="1"/>
              <a:t>Kolik vody je v lidském těle?</a:t>
            </a:r>
            <a:endParaRPr/>
          </a:p>
          <a:p>
            <a:pPr marL="0" lvl="0" indent="0" algn="ctr" rtl="0">
              <a:spcBef>
                <a:spcPts val="1920"/>
              </a:spcBef>
              <a:spcAft>
                <a:spcPts val="0"/>
              </a:spcAft>
              <a:buSzPts val="5280"/>
              <a:buNone/>
            </a:pPr>
            <a:r>
              <a:rPr lang="cs-CZ" sz="6600"/>
              <a:t> </a:t>
            </a:r>
            <a:endParaRPr sz="6600"/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1500" y="1944450"/>
            <a:ext cx="2456775" cy="4913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20"/>
          <p:cNvCxnSpPr/>
          <p:nvPr/>
        </p:nvCxnSpPr>
        <p:spPr>
          <a:xfrm rot="10800000" flipH="1">
            <a:off x="4884475" y="3137875"/>
            <a:ext cx="1480200" cy="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Google Shape;151;p20"/>
          <p:cNvSpPr txBox="1"/>
          <p:nvPr/>
        </p:nvSpPr>
        <p:spPr>
          <a:xfrm>
            <a:off x="6512625" y="2832000"/>
            <a:ext cx="52593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>
                <a:latin typeface="Century Gothic"/>
                <a:ea typeface="Century Gothic"/>
                <a:cs typeface="Century Gothic"/>
                <a:sym typeface="Century Gothic"/>
              </a:rPr>
              <a:t>NAŠE TĚLO JE ZE ⅔ VODA!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1090569" y="413951"/>
            <a:ext cx="971771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entury Gothic"/>
              <a:buNone/>
            </a:pPr>
            <a:r>
              <a:rPr lang="cs-CZ" sz="5400" b="1"/>
              <a:t>VÁŽÍŠ 40 KG?</a:t>
            </a:r>
            <a:endParaRPr sz="5400" b="1"/>
          </a:p>
        </p:txBody>
      </p:sp>
      <p:sp>
        <p:nvSpPr>
          <p:cNvPr id="157" name="Google Shape;157;p21"/>
          <p:cNvSpPr txBox="1">
            <a:spLocks noGrp="1"/>
          </p:cNvSpPr>
          <p:nvPr>
            <p:ph type="body" idx="1"/>
          </p:nvPr>
        </p:nvSpPr>
        <p:spPr>
          <a:xfrm>
            <a:off x="1384183" y="5350079"/>
            <a:ext cx="9000498" cy="815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cs-CZ" sz="3600" b="1"/>
              <a:t>Máš v sobě zhruba 26 litrů vody!</a:t>
            </a:r>
            <a:endParaRPr sz="3600" b="1"/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5650" y="1994474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7875" y="1994474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0100" y="1994474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2325" y="1994474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550" y="1994474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6775" y="1994474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9000" y="1994474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225" y="1994474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3450" y="1994474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5675" y="1994474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5650" y="3349499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7875" y="3349499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0100" y="3349499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2325" y="3349499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550" y="3349499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6775" y="3349499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9000" y="3349499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225" y="3349499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3450" y="3349499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5675" y="3349499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650" y="1055974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650" y="2471399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650" y="3886824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4325" y="1055974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4325" y="2471399"/>
            <a:ext cx="854699" cy="12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4325" y="3886824"/>
            <a:ext cx="854699" cy="128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722870" y="42637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cs-CZ"/>
              <a:t>PROČ NAŠE TĚLO VODU POTŘEBUJE? </a:t>
            </a:r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2165550" cy="185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18415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pic>
        <p:nvPicPr>
          <p:cNvPr id="190" name="Google Shape;19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8075" y="1800393"/>
            <a:ext cx="2759676" cy="1954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813" y="1574573"/>
            <a:ext cx="1928519" cy="240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96400" y="1505479"/>
            <a:ext cx="1692875" cy="254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4025" y="4099674"/>
            <a:ext cx="3686897" cy="254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>
            <a:spLocks noGrp="1"/>
          </p:cNvSpPr>
          <p:nvPr>
            <p:ph type="title"/>
          </p:nvPr>
        </p:nvSpPr>
        <p:spPr>
          <a:xfrm>
            <a:off x="956061" y="170705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cs-CZ"/>
              <a:t>DEHYDRATACE = NEDOSTATEK VODY</a:t>
            </a:r>
            <a:endParaRPr/>
          </a:p>
        </p:txBody>
      </p:sp>
      <p:sp>
        <p:nvSpPr>
          <p:cNvPr id="199" name="Google Shape;199;p23"/>
          <p:cNvSpPr txBox="1">
            <a:spLocks noGrp="1"/>
          </p:cNvSpPr>
          <p:nvPr>
            <p:ph type="body" idx="1"/>
          </p:nvPr>
        </p:nvSpPr>
        <p:spPr>
          <a:xfrm>
            <a:off x="956061" y="1921476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60"/>
              <a:buChar char="▶"/>
            </a:pPr>
            <a:r>
              <a:rPr lang="cs-CZ" sz="3200" b="1" dirty="0" smtClean="0"/>
              <a:t>Po </a:t>
            </a:r>
            <a:r>
              <a:rPr lang="cs-CZ" sz="3200" b="1" dirty="0"/>
              <a:t>sportu, pohybu : pocení, pocit žízně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1240"/>
              </a:spcBef>
              <a:spcAft>
                <a:spcPts val="0"/>
              </a:spcAft>
              <a:buSzPts val="2560"/>
              <a:buChar char="▶"/>
            </a:pPr>
            <a:r>
              <a:rPr lang="cs-CZ" sz="3200" b="1" dirty="0" smtClean="0"/>
              <a:t>Při </a:t>
            </a:r>
            <a:r>
              <a:rPr lang="cs-CZ" sz="3200" b="1" dirty="0"/>
              <a:t>nemoci (průjem, úpal): bolest hlavy, závratě, únava, křeče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1240"/>
              </a:spcBef>
              <a:spcAft>
                <a:spcPts val="0"/>
              </a:spcAft>
              <a:buSzPts val="2560"/>
              <a:buChar char="▶"/>
            </a:pPr>
            <a:r>
              <a:rPr lang="cs-CZ" sz="3200" b="1" dirty="0" smtClean="0"/>
              <a:t>Delší </a:t>
            </a:r>
            <a:r>
              <a:rPr lang="cs-CZ" sz="3200" b="1" dirty="0"/>
              <a:t>nedostatek vody (2 – 3 dny): tmavá moč, ztráta vědomí, nefunkční orgány</a:t>
            </a:r>
            <a:endParaRPr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"/>
          <p:cNvSpPr txBox="1">
            <a:spLocks noGrp="1"/>
          </p:cNvSpPr>
          <p:nvPr>
            <p:ph type="title"/>
          </p:nvPr>
        </p:nvSpPr>
        <p:spPr>
          <a:xfrm>
            <a:off x="1565661" y="335461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cs-CZ" sz="6600"/>
              <a:t>ZÁVĚR:</a:t>
            </a:r>
            <a:endParaRPr sz="6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cs-CZ" sz="6600"/>
              <a:t> </a:t>
            </a:r>
            <a:endParaRPr sz="6600"/>
          </a:p>
        </p:txBody>
      </p:sp>
      <p:sp>
        <p:nvSpPr>
          <p:cNvPr id="205" name="Google Shape;205;p24"/>
          <p:cNvSpPr txBox="1">
            <a:spLocks noGrp="1"/>
          </p:cNvSpPr>
          <p:nvPr>
            <p:ph type="body" idx="1"/>
          </p:nvPr>
        </p:nvSpPr>
        <p:spPr>
          <a:xfrm>
            <a:off x="0" y="1276866"/>
            <a:ext cx="11961339" cy="271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3264"/>
              <a:buNone/>
            </a:pPr>
            <a:r>
              <a:rPr lang="cs-CZ" sz="4080" b="1"/>
              <a:t>„Voda znamená život.“</a:t>
            </a:r>
            <a:endParaRPr/>
          </a:p>
          <a:p>
            <a:pPr marL="0" lvl="0" indent="0" algn="l" rtl="0">
              <a:lnSpc>
                <a:spcPct val="230000"/>
              </a:lnSpc>
              <a:spcBef>
                <a:spcPts val="1161"/>
              </a:spcBef>
              <a:spcAft>
                <a:spcPts val="0"/>
              </a:spcAft>
              <a:buSzPts val="2244"/>
              <a:buNone/>
            </a:pPr>
            <a:r>
              <a:rPr lang="cs-CZ" sz="2805"/>
              <a:t>   </a:t>
            </a:r>
            <a:r>
              <a:rPr lang="cs-CZ" sz="2805" b="1"/>
              <a:t>„Přemýšlení o naší budoucnosti znamená i přemýšlení o vodě.“</a:t>
            </a:r>
            <a:endParaRPr sz="2805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body" idx="1"/>
          </p:nvPr>
        </p:nvSpPr>
        <p:spPr>
          <a:xfrm>
            <a:off x="684196" y="685800"/>
            <a:ext cx="11285100" cy="3615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Zdroje obrázků/ fotek: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https://www.pexels.com/cs-cz/foto/holka-hydratace-nosit-osoba-1458671/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https://pixabay.com/vectors/male-figure-human-body-form-shape-37479/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https://www.pexels.com/cs-cz/foto/hydrat-lahev-piti-sklenice-113734/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https://pixabay.com/vectors/kidney-anatomy-human-man-organ-147499/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https://pixabay.com/vectors/lungs-organ-human-diagram-medicine-37824/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https://pixabay.com/vectors/human-heart-blood-flow-1700453/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https://www.pexels.com/cs-cz/foto/kuze-nahy-osoba-ruka-1727200/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Řez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136</Words>
  <Application>Microsoft Office PowerPoint</Application>
  <PresentationFormat>Širokoúhlá obrazovka</PresentationFormat>
  <Paragraphs>26</Paragraphs>
  <Slides>8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Century Gothic</vt:lpstr>
      <vt:lpstr>Noto Sans Symbols</vt:lpstr>
      <vt:lpstr>Arial</vt:lpstr>
      <vt:lpstr>Řez</vt:lpstr>
      <vt:lpstr>Prezentace aplikace PowerPoint</vt:lpstr>
      <vt:lpstr>           VODA V LIDSKÉM TĚLE</vt:lpstr>
      <vt:lpstr>Prezentace aplikace PowerPoint</vt:lpstr>
      <vt:lpstr>VÁŽÍŠ 40 KG?</vt:lpstr>
      <vt:lpstr>PROČ NAŠE TĚLO VODU POTŘEBUJE? </vt:lpstr>
      <vt:lpstr>DEHYDRATACE = NEDOSTATEK VODY</vt:lpstr>
      <vt:lpstr>ZÁVĚR:  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Leger Ondřej</cp:lastModifiedBy>
  <cp:revision>1</cp:revision>
  <dcterms:modified xsi:type="dcterms:W3CDTF">2020-10-13T07:38:37Z</dcterms:modified>
</cp:coreProperties>
</file>