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2" r:id="rId20"/>
    <p:sldId id="274" r:id="rId21"/>
    <p:sldId id="275" r:id="rId22"/>
    <p:sldId id="276" r:id="rId23"/>
    <p:sldId id="277" r:id="rId24"/>
    <p:sldId id="279" r:id="rId25"/>
    <p:sldId id="278" r:id="rId2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73F999A0-069B-4A39-876B-CBFAC69CD293}">
          <p14:sldIdLst>
            <p14:sldId id="282"/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3"/>
            <p14:sldId id="272"/>
            <p14:sldId id="274"/>
            <p14:sldId id="275"/>
            <p14:sldId id="276"/>
            <p14:sldId id="277"/>
            <p14:sldId id="279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ra Kratochvílová" initials="PK" lastIdx="6" clrIdx="0">
    <p:extLst>
      <p:ext uri="{19B8F6BF-5375-455C-9EA6-DF929625EA0E}">
        <p15:presenceInfo xmlns:p15="http://schemas.microsoft.com/office/powerpoint/2012/main" userId="41f77a22d1d496b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D8C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>
      <p:cViewPr varScale="1">
        <p:scale>
          <a:sx n="87" d="100"/>
          <a:sy n="87" d="100"/>
        </p:scale>
        <p:origin x="437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847E056B-1B1B-4C5D-9DBB-B372D9F936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524A66B5-79D2-4261-9895-F6A4B5E2BE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6CAA9-E2D8-4592-A030-7794225C8673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C94397D-8DF1-4647-9F32-CD49305587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09FCD33-7BA6-4683-8C3F-085161491F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F5BDF-7272-4E45-99F0-B2BA760187E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0139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AD86B-9BE5-4217-86EB-C2D5EE6395CB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406F3-ACBA-4330-9B38-94D4D7E4432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8963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0529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234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02854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03565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04437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91797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67410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16965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82646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04458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496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9134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70474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27567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5057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5705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71005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0767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4332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1640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7252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3135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4582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3482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7406F3-ACBA-4330-9B38-94D4D7E4432F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242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AECC6D-A3B9-4AB4-B422-8206ABC084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8314EB1-EDEB-4087-A465-2CA38BAD6E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7401E9F-7E9E-421F-8F3B-C9CAF75D2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13C7E1D-0D64-4E9D-9815-6ABC7B41B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41ED75D-C386-4C6D-B746-CF11E36B9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8283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10A76F-2DBB-40DD-8CDF-1E3400F43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06CFD25-716C-47D4-B13E-C42398AF3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122D6BE-ED94-42AB-A4EB-962E0C75C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BDDDE8-9218-48D9-9438-67E65ECD2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C961107-0ED1-466B-8268-AD80ABD05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5059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E9EACEF-285B-4E9F-9365-D395037188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1C89C77-22C2-4100-A752-CF428EE98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DE09E3F-E065-4086-A6E1-5CD02FF7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C18FA25-A361-4535-87BE-3931333E3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47B52C4-35DA-45D1-98E4-D603DE732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1414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74C21A-77FD-409D-89D2-2A8F8B800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1A5D2C9-143E-4CC6-A029-FCCD61EFF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E12A8FF-E9D3-475D-AEF5-59935B438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DCB9941-9187-44F7-8FFB-526389AB8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3B6A8C4-5E3B-45CA-88DD-C765F3492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9881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5F7BE1-3AF2-4226-BB9A-4FCF75868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398F4B0-71AD-4161-A256-71963C141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050411-AE16-402A-827B-8752B91AB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C659695-05A6-4808-AD8C-3772AB17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A97FC72-06FE-459D-A04D-FC35386BE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847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AFD8353-069A-4C03-8034-45EE043AB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5BDBF6-B6BE-44A9-BE90-002523E8D4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1F4BBF5-122D-4640-83AF-24EBDD484E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2C4C5A6-C1EF-4535-8B90-90CBD9E83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F25AACB-D354-4D7C-A567-E247F00D5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8C0FC26-1AA0-4CBD-BEE1-7A93F7016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452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8752C3-1410-424A-9A2D-0D8E7CD2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FD03B24-A8F2-427D-8CAC-AE8DEA212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CE6AB7F-CF06-4459-8058-BA954B34B4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2A1BE5A9-3E6C-4A2A-A637-BD37BAE4A2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F5DF786-3E6F-445D-B4EB-491F14AA5A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FAF7AA7-5428-442F-8D64-1F3542D8B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8906FFE6-35DE-4D23-AD28-C93FB1C44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057DBC0-D98A-43C6-B0CF-D22559CD1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55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C8A9CD-32CC-44C4-919E-EFCDF92B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E8091FE-FFEC-4E92-8023-0E918FACA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CCFF1DCD-2EBF-4E39-9642-800DEF447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712FBE4-E41D-49E3-9095-A90F066C1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916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F1F07413-9CB2-48F7-831C-5BA20F2BA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4481376-ADE1-4869-8F82-6298441DA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5EA9D85-2083-40CF-A429-D66BC8E71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359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374FE6-616F-4C8B-93CB-3349BDC8D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785A425-5F74-4BA9-8329-DB08496FE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A75611B-6BB8-4975-996F-D5941CFB2E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A976A99-C852-47C2-BBAD-57ECE46A0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6B93782-E2C3-426E-93AE-F7BF07308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E7AAC44-A3C9-4CFE-9704-91D4A01F9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91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3CB28B-7A51-4169-A528-7AB3EAA1C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97C28180-C190-40B5-AC19-D6BD3494DE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15177A7-657C-4641-898A-CBAC39B673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299E0F2-1959-4A20-85C5-13CA6E355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26A191E-8862-4C94-AF82-F36394CF4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CCBCACD-6FA8-4604-8F1E-8F89AA078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156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D80A66B-9A6B-4B1A-9592-8E228F9F1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01FF6E6-47C9-40CA-BC66-73E099E8C2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D4DE8A5-2CC9-4721-B043-6829A96A22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0B3C3-5BBC-475B-894A-51B1E08E64E4}" type="datetimeFigureOut">
              <a:rPr lang="cs-CZ" smtClean="0"/>
              <a:pPr/>
              <a:t>01.11.2021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2843049-ACB2-4163-ADEA-387943A759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CD6944-BB04-4AB2-BDDE-4E488AB0F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6071F-244D-4BDD-B25C-CCA9B3DBDB1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316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1FB222-0D72-453A-87D6-DAE10C4D6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51" y="0"/>
            <a:ext cx="9465631" cy="6692900"/>
          </a:xfrm>
        </p:spPr>
      </p:pic>
    </p:spTree>
    <p:extLst>
      <p:ext uri="{BB962C8B-B14F-4D97-AF65-F5344CB8AC3E}">
        <p14:creationId xmlns:p14="http://schemas.microsoft.com/office/powerpoint/2010/main" val="2642401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273437F-C37F-435B-8F32-353971206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solidFill>
                  <a:schemeClr val="bg1"/>
                </a:solidFill>
              </a:rPr>
              <a:t> Rozpustné v tucích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A, D, E, K</a:t>
            </a:r>
          </a:p>
          <a:p>
            <a:pPr marL="457200" lvl="1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solidFill>
                  <a:schemeClr val="bg1"/>
                </a:solidFill>
              </a:rPr>
              <a:t> Rozpustné ve vodě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C, komplex B, biotin, kyselina listová, kyselina pantotenová, niacin</a:t>
            </a:r>
          </a:p>
          <a:p>
            <a:pPr marL="0" indent="0">
              <a:buNone/>
            </a:pP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847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AC1D0357-0D58-41E4-A2E4-1730C123AB8D}"/>
              </a:ext>
            </a:extLst>
          </p:cNvPr>
          <p:cNvSpPr txBox="1"/>
          <p:nvPr/>
        </p:nvSpPr>
        <p:spPr>
          <a:xfrm>
            <a:off x="6096000" y="830328"/>
            <a:ext cx="5257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bg1"/>
                </a:solidFill>
              </a:rPr>
              <a:t>D </a:t>
            </a:r>
            <a:r>
              <a:rPr lang="cs-CZ" sz="2000" i="1" dirty="0">
                <a:solidFill>
                  <a:schemeClr val="bg1"/>
                </a:solidFill>
              </a:rPr>
              <a:t>(kalciferol)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Metabolismus vápníku a fosforu, vývin kostí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Nadbytek: kalcifikace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Nedostatek: křivice (rachitis) u dětí, osteomalacie u dospělých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Pobyt na slunci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3DFF9E56-B5FC-430F-8F72-615D65D5FAFD}"/>
              </a:ext>
            </a:extLst>
          </p:cNvPr>
          <p:cNvSpPr txBox="1"/>
          <p:nvPr/>
        </p:nvSpPr>
        <p:spPr>
          <a:xfrm>
            <a:off x="838200" y="3429000"/>
            <a:ext cx="521230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bg1"/>
                </a:solidFill>
              </a:rPr>
              <a:t>E </a:t>
            </a:r>
            <a:r>
              <a:rPr lang="cs-CZ" sz="2000" i="1" dirty="0">
                <a:solidFill>
                  <a:schemeClr val="bg1"/>
                </a:solidFill>
              </a:rPr>
              <a:t>(tokoferol)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Antioxidant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Nedostatek: nervové poruchy, snížená funkce imunitního systému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Rostlinné oleje, zelenina, vejce, játra</a:t>
            </a:r>
          </a:p>
          <a:p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85690C3-646A-4B37-AB59-2D77D2CDD67F}"/>
              </a:ext>
            </a:extLst>
          </p:cNvPr>
          <p:cNvSpPr txBox="1"/>
          <p:nvPr/>
        </p:nvSpPr>
        <p:spPr>
          <a:xfrm>
            <a:off x="668740" y="830327"/>
            <a:ext cx="54272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bg1"/>
                </a:solidFill>
              </a:rPr>
              <a:t>A </a:t>
            </a:r>
            <a:r>
              <a:rPr lang="cs-CZ" sz="2000" i="1" dirty="0">
                <a:solidFill>
                  <a:schemeClr val="bg1"/>
                </a:solidFill>
              </a:rPr>
              <a:t>(retinol)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Antioxidant, součást zrakového pigmentu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Nadbytek: teratogen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Nedostatek: šeroslepost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Červené, oranžové, žluté ovoce/zelenina (betakaroten), játra, vejce</a:t>
            </a:r>
          </a:p>
          <a:p>
            <a:endParaRPr lang="cs-CZ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F6E4683B-06C2-467D-90D4-5662FF0FF874}"/>
              </a:ext>
            </a:extLst>
          </p:cNvPr>
          <p:cNvSpPr txBox="1"/>
          <p:nvPr/>
        </p:nvSpPr>
        <p:spPr>
          <a:xfrm>
            <a:off x="6096000" y="3429000"/>
            <a:ext cx="54272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bg1"/>
                </a:solidFill>
              </a:rPr>
              <a:t>K </a:t>
            </a:r>
            <a:r>
              <a:rPr lang="cs-CZ" sz="2000" i="1" dirty="0">
                <a:solidFill>
                  <a:schemeClr val="bg1"/>
                </a:solidFill>
              </a:rPr>
              <a:t>(fylochinon)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Krevní srážení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Nedostatek: zvýšená krvácivost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Rostlinné leje, zelenina (kapusta, brokolice…)</a:t>
            </a:r>
          </a:p>
          <a:p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780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AC1D0357-0D58-41E4-A2E4-1730C123AB8D}"/>
              </a:ext>
            </a:extLst>
          </p:cNvPr>
          <p:cNvSpPr txBox="1"/>
          <p:nvPr/>
        </p:nvSpPr>
        <p:spPr>
          <a:xfrm>
            <a:off x="668740" y="3084604"/>
            <a:ext cx="525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B2</a:t>
            </a:r>
            <a:r>
              <a:rPr lang="cs-CZ" dirty="0">
                <a:solidFill>
                  <a:schemeClr val="bg1"/>
                </a:solidFill>
              </a:rPr>
              <a:t> </a:t>
            </a:r>
            <a:r>
              <a:rPr lang="cs-CZ" i="1" dirty="0">
                <a:solidFill>
                  <a:schemeClr val="bg1"/>
                </a:solidFill>
              </a:rPr>
              <a:t>(riboflavin)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Dobrý stav kůže, očí, funkce srdce a dalších orgánů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Nedostatek: nervové poruchy, rozpraskané koutky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Maso, játra, ledviny, ryby, vejce, mléko, tvaroh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3DFF9E56-B5FC-430F-8F72-615D65D5FAFD}"/>
              </a:ext>
            </a:extLst>
          </p:cNvPr>
          <p:cNvSpPr txBox="1"/>
          <p:nvPr/>
        </p:nvSpPr>
        <p:spPr>
          <a:xfrm>
            <a:off x="668740" y="4604101"/>
            <a:ext cx="52123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B3 </a:t>
            </a:r>
            <a:r>
              <a:rPr lang="cs-CZ" b="1" dirty="0">
                <a:solidFill>
                  <a:schemeClr val="bg1"/>
                </a:solidFill>
              </a:rPr>
              <a:t>(niacin)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Nedostatek: pelagra – demence, dermatitida, </a:t>
            </a:r>
            <a:r>
              <a:rPr lang="cs-CZ" dirty="0" err="1">
                <a:solidFill>
                  <a:schemeClr val="bg1"/>
                </a:solidFill>
              </a:rPr>
              <a:t>diarrhorea</a:t>
            </a:r>
            <a:endParaRPr lang="cs-CZ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Maso, játra, tuňák, listová zelenina, luštěniny, vejce</a:t>
            </a:r>
          </a:p>
          <a:p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85690C3-646A-4B37-AB59-2D77D2CDD67F}"/>
              </a:ext>
            </a:extLst>
          </p:cNvPr>
          <p:cNvSpPr txBox="1"/>
          <p:nvPr/>
        </p:nvSpPr>
        <p:spPr>
          <a:xfrm>
            <a:off x="668740" y="830327"/>
            <a:ext cx="54272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B1</a:t>
            </a:r>
            <a:r>
              <a:rPr lang="cs-CZ" dirty="0">
                <a:solidFill>
                  <a:schemeClr val="bg1"/>
                </a:solidFill>
              </a:rPr>
              <a:t> </a:t>
            </a:r>
            <a:r>
              <a:rPr lang="cs-CZ" i="1" dirty="0">
                <a:solidFill>
                  <a:schemeClr val="bg1"/>
                </a:solidFill>
              </a:rPr>
              <a:t>(</a:t>
            </a:r>
            <a:r>
              <a:rPr lang="cs-CZ" i="1" dirty="0" err="1">
                <a:solidFill>
                  <a:schemeClr val="bg1"/>
                </a:solidFill>
              </a:rPr>
              <a:t>thiamin</a:t>
            </a:r>
            <a:r>
              <a:rPr lang="cs-CZ" i="1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Štěpení cukrů a škrobů, činnost nervové soustavy a psychické činnosti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Nedostatek: postižení nervového systému, únava, nervozita, </a:t>
            </a:r>
            <a:r>
              <a:rPr lang="cs-CZ" dirty="0" err="1">
                <a:solidFill>
                  <a:schemeClr val="bg1"/>
                </a:solidFill>
              </a:rPr>
              <a:t>Wernickuv</a:t>
            </a:r>
            <a:r>
              <a:rPr lang="cs-CZ" dirty="0">
                <a:solidFill>
                  <a:schemeClr val="bg1"/>
                </a:solidFill>
              </a:rPr>
              <a:t> syndrom u alkoholiků – mentální poruchy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Maso, med, neloupané obiloviny, ořechy</a:t>
            </a:r>
          </a:p>
          <a:p>
            <a:endParaRPr lang="cs-CZ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F6E4683B-06C2-467D-90D4-5662FF0FF874}"/>
              </a:ext>
            </a:extLst>
          </p:cNvPr>
          <p:cNvSpPr txBox="1"/>
          <p:nvPr/>
        </p:nvSpPr>
        <p:spPr>
          <a:xfrm>
            <a:off x="6096000" y="833844"/>
            <a:ext cx="54272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B6</a:t>
            </a:r>
            <a:r>
              <a:rPr lang="cs-CZ" dirty="0">
                <a:solidFill>
                  <a:schemeClr val="bg1"/>
                </a:solidFill>
              </a:rPr>
              <a:t> </a:t>
            </a:r>
            <a:r>
              <a:rPr lang="cs-CZ" i="1" dirty="0">
                <a:solidFill>
                  <a:schemeClr val="bg1"/>
                </a:solidFill>
              </a:rPr>
              <a:t>(pyridoxin)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Regulace hormonální aktivity, metabolismus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Nedostatek: anemie, slabost, únava, popraskané koutky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Maso, vnitřnosti, zelenina, luštěniny, obiloviny, ořechy</a:t>
            </a:r>
          </a:p>
          <a:p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8808A85-7B25-4FD0-929A-4F06C8D8BDCF}"/>
              </a:ext>
            </a:extLst>
          </p:cNvPr>
          <p:cNvSpPr txBox="1"/>
          <p:nvPr/>
        </p:nvSpPr>
        <p:spPr>
          <a:xfrm>
            <a:off x="6141494" y="2865169"/>
            <a:ext cx="464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B9</a:t>
            </a:r>
            <a:r>
              <a:rPr lang="cs-CZ" b="1" dirty="0">
                <a:solidFill>
                  <a:schemeClr val="bg1"/>
                </a:solidFill>
              </a:rPr>
              <a:t> (kyselina listová</a:t>
            </a:r>
            <a:r>
              <a:rPr lang="cs-CZ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err="1">
                <a:solidFill>
                  <a:schemeClr val="bg1"/>
                </a:solidFill>
              </a:rPr>
              <a:t>Antiteratogenní</a:t>
            </a:r>
            <a:r>
              <a:rPr lang="cs-CZ" dirty="0">
                <a:solidFill>
                  <a:schemeClr val="bg1"/>
                </a:solidFill>
              </a:rPr>
              <a:t> účinky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Nedostatek: anemie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Vnitřnosti, zelenina (květák, brokolice), saláty, zelí, ovoce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2844E81-9A41-4C13-AC75-B969A3ECFA21}"/>
              </a:ext>
            </a:extLst>
          </p:cNvPr>
          <p:cNvSpPr txBox="1"/>
          <p:nvPr/>
        </p:nvSpPr>
        <p:spPr>
          <a:xfrm>
            <a:off x="6141494" y="4604101"/>
            <a:ext cx="38213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B12</a:t>
            </a:r>
            <a:r>
              <a:rPr lang="cs-CZ" dirty="0">
                <a:solidFill>
                  <a:schemeClr val="bg1"/>
                </a:solidFill>
              </a:rPr>
              <a:t> </a:t>
            </a:r>
            <a:r>
              <a:rPr lang="cs-CZ" i="1" dirty="0">
                <a:solidFill>
                  <a:schemeClr val="bg1"/>
                </a:solidFill>
              </a:rPr>
              <a:t>(kobalamin)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Zmírnění únavy, vyčerpání, imunitní systém, tvorba červených krvinek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Nedostatek: anemie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Vejce, sýry, mléko, maso, vnitřnosti</a:t>
            </a:r>
          </a:p>
        </p:txBody>
      </p:sp>
    </p:spTree>
    <p:extLst>
      <p:ext uri="{BB962C8B-B14F-4D97-AF65-F5344CB8AC3E}">
        <p14:creationId xmlns:p14="http://schemas.microsoft.com/office/powerpoint/2010/main" val="4130396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3E1FC7-DF4E-431E-AA03-5411F917F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36" y="2423745"/>
            <a:ext cx="10515600" cy="4041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>
                <a:solidFill>
                  <a:schemeClr val="bg1"/>
                </a:solidFill>
              </a:rPr>
              <a:t>Minerální látky:</a:t>
            </a:r>
          </a:p>
          <a:p>
            <a:r>
              <a:rPr lang="cs-CZ" sz="2400" dirty="0">
                <a:solidFill>
                  <a:schemeClr val="bg1"/>
                </a:solidFill>
              </a:rPr>
              <a:t>Podílí se na biochemických pochodech v organismu</a:t>
            </a:r>
          </a:p>
          <a:p>
            <a:pPr marL="0" indent="0">
              <a:buNone/>
            </a:pPr>
            <a:r>
              <a:rPr lang="cs-CZ" sz="2400" b="1" dirty="0">
                <a:solidFill>
                  <a:schemeClr val="bg1"/>
                </a:solidFill>
              </a:rPr>
              <a:t>Na, Cl, K, Ca, P, Fe, Mg</a:t>
            </a:r>
          </a:p>
          <a:p>
            <a:pPr marL="0" indent="0">
              <a:buNone/>
            </a:pPr>
            <a:endParaRPr lang="cs-CZ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400" dirty="0">
                <a:solidFill>
                  <a:schemeClr val="bg1"/>
                </a:solidFill>
              </a:rPr>
              <a:t>Stopové prvky:</a:t>
            </a:r>
          </a:p>
          <a:p>
            <a:pPr marL="0" indent="0">
              <a:buNone/>
            </a:pPr>
            <a:r>
              <a:rPr lang="cs-CZ" sz="2400" b="1" dirty="0">
                <a:solidFill>
                  <a:schemeClr val="bg1"/>
                </a:solidFill>
              </a:rPr>
              <a:t>Jod</a:t>
            </a:r>
            <a:r>
              <a:rPr lang="cs-CZ" sz="2400" dirty="0">
                <a:solidFill>
                  <a:schemeClr val="bg1"/>
                </a:solidFill>
              </a:rPr>
              <a:t> </a:t>
            </a:r>
            <a:r>
              <a:rPr lang="cs-CZ" sz="2000" dirty="0">
                <a:solidFill>
                  <a:schemeClr val="bg1"/>
                </a:solidFill>
              </a:rPr>
              <a:t>– ryby, zelenina, jodovaná sůl</a:t>
            </a:r>
          </a:p>
          <a:p>
            <a:pPr marL="0" indent="0">
              <a:buNone/>
            </a:pPr>
            <a:r>
              <a:rPr lang="cs-CZ" sz="2400" b="1" dirty="0">
                <a:solidFill>
                  <a:schemeClr val="bg1"/>
                </a:solidFill>
              </a:rPr>
              <a:t>Chrom</a:t>
            </a:r>
            <a:r>
              <a:rPr lang="cs-CZ" sz="2400" dirty="0">
                <a:solidFill>
                  <a:schemeClr val="bg1"/>
                </a:solidFill>
              </a:rPr>
              <a:t> </a:t>
            </a:r>
            <a:r>
              <a:rPr lang="cs-CZ" sz="2000" dirty="0">
                <a:solidFill>
                  <a:schemeClr val="bg1"/>
                </a:solidFill>
              </a:rPr>
              <a:t>– med, ořechy, pivovarské kvasnice, citrusové plody, rajčata, fazole a brokolice  </a:t>
            </a:r>
            <a:r>
              <a:rPr lang="cs-CZ" sz="2400" b="1" dirty="0"/>
              <a:t>hlad</a:t>
            </a:r>
          </a:p>
          <a:p>
            <a:pPr marL="0" indent="0">
              <a:buNone/>
            </a:pPr>
            <a:r>
              <a:rPr lang="cs-CZ" sz="2400" b="1" dirty="0">
                <a:solidFill>
                  <a:schemeClr val="bg1"/>
                </a:solidFill>
              </a:rPr>
              <a:t>Zinek</a:t>
            </a:r>
            <a:r>
              <a:rPr lang="cs-CZ" sz="2400" dirty="0">
                <a:solidFill>
                  <a:schemeClr val="bg1"/>
                </a:solidFill>
              </a:rPr>
              <a:t> </a:t>
            </a:r>
            <a:r>
              <a:rPr lang="cs-CZ" sz="2000" dirty="0">
                <a:solidFill>
                  <a:schemeClr val="bg1"/>
                </a:solidFill>
              </a:rPr>
              <a:t>– obiloviny, luštěniny, ořechy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AA6EAA7-DF1B-4E27-8964-1B37725121DD}"/>
              </a:ext>
            </a:extLst>
          </p:cNvPr>
          <p:cNvSpPr txBox="1"/>
          <p:nvPr/>
        </p:nvSpPr>
        <p:spPr>
          <a:xfrm>
            <a:off x="696036" y="392420"/>
            <a:ext cx="37667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C</a:t>
            </a:r>
            <a:r>
              <a:rPr lang="cs-CZ" i="1" dirty="0">
                <a:solidFill>
                  <a:schemeClr val="bg1"/>
                </a:solidFill>
              </a:rPr>
              <a:t> (kyselina </a:t>
            </a:r>
            <a:r>
              <a:rPr lang="cs-CZ" i="1" dirty="0" err="1">
                <a:solidFill>
                  <a:schemeClr val="bg1"/>
                </a:solidFill>
              </a:rPr>
              <a:t>ascorbová</a:t>
            </a:r>
            <a:r>
              <a:rPr lang="cs-CZ" i="1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Vznik kolagenu, imunita, antioxidační účinky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</a:rPr>
              <a:t>Nedostatek: kurděje, snížená odolnost proti infekcím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Citrusy, zelenina, játra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970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F97C17F-1BAF-4610-BC0D-7FE004D4C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6765" y="1495956"/>
            <a:ext cx="6418471" cy="26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cs-CZ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Kolik toho tedy musím sníst?</a:t>
            </a:r>
            <a:endParaRPr lang="en-US" sz="5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8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11708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241BC8-D743-4942-9C73-E30080B79450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Energetická spotřeba organismu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811FE0C-3445-493E-AE8E-82A907D9D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solidFill>
                  <a:schemeClr val="bg1"/>
                </a:solidFill>
              </a:rPr>
              <a:t>Bazální metabolismus  </a:t>
            </a:r>
            <a:r>
              <a:rPr lang="cs-CZ" sz="2400" dirty="0">
                <a:solidFill>
                  <a:schemeClr val="bg1"/>
                </a:solidFill>
              </a:rPr>
              <a:t>=</a:t>
            </a:r>
            <a:r>
              <a:rPr lang="cs-CZ" dirty="0">
                <a:solidFill>
                  <a:schemeClr val="bg1"/>
                </a:solidFill>
              </a:rPr>
              <a:t> 	množství energie k udržení základních 					životních funkcí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+ trávení, vstřebávání, transport a ukládání živin (energie na uložení)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+ </a:t>
            </a:r>
            <a:r>
              <a:rPr lang="cs-CZ" b="1" dirty="0">
                <a:solidFill>
                  <a:schemeClr val="bg1"/>
                </a:solidFill>
              </a:rPr>
              <a:t>tělesná aktivita </a:t>
            </a:r>
          </a:p>
          <a:p>
            <a:pPr marL="0" indent="0">
              <a:buNone/>
            </a:pPr>
            <a:endParaRPr lang="cs-CZ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b="1" dirty="0">
                <a:solidFill>
                  <a:schemeClr val="bg1"/>
                </a:solidFill>
              </a:rPr>
              <a:t>Příjem = výdej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cs-CZ" dirty="0">
                <a:solidFill>
                  <a:schemeClr val="bg1"/>
                </a:solidFill>
                <a:cs typeface="Times New Roman" panose="02020603050405020304" pitchFamily="18" charset="0"/>
              </a:rPr>
              <a:t>v</a:t>
            </a:r>
            <a:r>
              <a:rPr lang="cs-CZ" dirty="0">
                <a:solidFill>
                  <a:schemeClr val="bg1"/>
                </a:solidFill>
              </a:rPr>
              <a:t>yrovnaná energetická bilance</a:t>
            </a:r>
          </a:p>
          <a:p>
            <a:pPr marL="0" indent="0">
              <a:buNone/>
            </a:pP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4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reeform: Shape 9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4" name="Freeform: Shape 11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5" name="Freeform: Shape 13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6" name="Freeform: Shape 15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Rectangle 17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19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21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880DE0D-FE84-41A6-9A25-682CA9F4E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3657" y="1495956"/>
            <a:ext cx="6964685" cy="26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cs-CZ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čem se liší stravování ve vesmíru?</a:t>
            </a:r>
            <a:endParaRPr lang="en-US" sz="5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Freeform: Shape 23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51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52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53" name="Freeform: Shape 3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40980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92AC121-8E7C-4C68-BFB7-D9DB64994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6765" y="1495956"/>
            <a:ext cx="6418471" cy="26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cs-CZ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Jaká musí být vesmírná strava?</a:t>
            </a:r>
            <a:endParaRPr lang="en-US" sz="5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8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7517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C879EDA-1DFF-472F-96E0-E1950DBDC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28663"/>
            <a:ext cx="10515600" cy="54483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cs-CZ" dirty="0">
                <a:solidFill>
                  <a:schemeClr val="bg1"/>
                </a:solidFill>
              </a:rPr>
              <a:t>Výživná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Dobře stravitelná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Nízká hmotnost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Dobře zabalená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Rychle připravitelná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Minimální úklid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Nesmí nechávat drobky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Dobře skladovatelná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Lehce otevíratelná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Zanechá minimum odpadu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Trvanlivá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Nutričně vyvážená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2767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22BFD96-87A7-412C-A331-2B28CB34F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6765" y="1495956"/>
            <a:ext cx="6418471" cy="26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cs-CZ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Zapovězené potraviny ve vesmíru</a:t>
            </a:r>
            <a:endParaRPr lang="en-US" sz="5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8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342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BC7E5-76DB-4826-8C07-4A49B6353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479558"/>
            <a:ext cx="1861854" cy="717514"/>
            <a:chOff x="0" y="1479558"/>
            <a:chExt cx="1861854" cy="717514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47955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9192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98F8FF6-43B4-494A-AF8F-123A4983E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18992" y="-34538"/>
            <a:ext cx="6655405" cy="6335470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B06059C-C357-4011-82B9-9C0106301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5194" y="-23905"/>
            <a:ext cx="6705251" cy="6318526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AFEC601-A132-47EE-B0C2-B38ACD9FC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6886" y="-23905"/>
            <a:ext cx="6705251" cy="6215019"/>
          </a:xfrm>
          <a:custGeom>
            <a:avLst/>
            <a:gdLst>
              <a:gd name="connsiteX0" fmla="*/ 1529549 w 6355652"/>
              <a:gd name="connsiteY0" fmla="*/ 0 h 5890980"/>
              <a:gd name="connsiteX1" fmla="*/ 4826104 w 6355652"/>
              <a:gd name="connsiteY1" fmla="*/ 0 h 5890980"/>
              <a:gd name="connsiteX2" fmla="*/ 4954579 w 6355652"/>
              <a:gd name="connsiteY2" fmla="*/ 78051 h 5890980"/>
              <a:gd name="connsiteX3" fmla="*/ 6355652 w 6355652"/>
              <a:gd name="connsiteY3" fmla="*/ 2713154 h 5890980"/>
              <a:gd name="connsiteX4" fmla="*/ 3177826 w 6355652"/>
              <a:gd name="connsiteY4" fmla="*/ 5890980 h 5890980"/>
              <a:gd name="connsiteX5" fmla="*/ 0 w 6355652"/>
              <a:gd name="connsiteY5" fmla="*/ 2713154 h 5890980"/>
              <a:gd name="connsiteX6" fmla="*/ 1401073 w 6355652"/>
              <a:gd name="connsiteY6" fmla="*/ 78051 h 589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5890980">
                <a:moveTo>
                  <a:pt x="1529549" y="0"/>
                </a:moveTo>
                <a:lnTo>
                  <a:pt x="4826104" y="0"/>
                </a:lnTo>
                <a:lnTo>
                  <a:pt x="4954579" y="78051"/>
                </a:lnTo>
                <a:cubicBezTo>
                  <a:pt x="5799886" y="649129"/>
                  <a:pt x="6355652" y="1616239"/>
                  <a:pt x="6355652" y="2713154"/>
                </a:cubicBezTo>
                <a:cubicBezTo>
                  <a:pt x="6355652" y="4468219"/>
                  <a:pt x="4932891" y="5890980"/>
                  <a:pt x="3177826" y="5890980"/>
                </a:cubicBezTo>
                <a:cubicBezTo>
                  <a:pt x="1422761" y="5890980"/>
                  <a:pt x="0" y="4468219"/>
                  <a:pt x="0" y="2713154"/>
                </a:cubicBezTo>
                <a:cubicBezTo>
                  <a:pt x="0" y="1616239"/>
                  <a:pt x="555766" y="649129"/>
                  <a:pt x="1401073" y="78051"/>
                </a:cubicBezTo>
                <a:close/>
              </a:path>
            </a:pathLst>
          </a:cu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79389BD-F1D6-4485-A67C-53CB5C729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42409" y="895483"/>
            <a:ext cx="5786232" cy="3305286"/>
          </a:xfrm>
        </p:spPr>
        <p:txBody>
          <a:bodyPr>
            <a:normAutofit/>
          </a:bodyPr>
          <a:lstStyle/>
          <a:p>
            <a:r>
              <a:rPr lang="cs-CZ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Stravování</a:t>
            </a:r>
            <a:br>
              <a:rPr lang="cs-CZ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Zemi a </a:t>
            </a:r>
            <a:br>
              <a:rPr lang="cs-CZ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 vesmíru</a:t>
            </a:r>
          </a:p>
        </p:txBody>
      </p:sp>
      <p:sp>
        <p:nvSpPr>
          <p:cNvPr id="20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218E095B-4870-4AD5-9C41-C16D59523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4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583101" y="3578317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E8CB2F0-2F5A-4EBD-B214-E0309C31F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FD3887D-244B-4EC4-9208-E304984C5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7224C31-855E-4593-8A58-5B2B0CC4F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4160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3B0E48-3845-4110-848F-3EB079176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2963"/>
            <a:ext cx="10515600" cy="5334000"/>
          </a:xfrm>
        </p:spPr>
        <p:txBody>
          <a:bodyPr>
            <a:normAutofit/>
          </a:bodyPr>
          <a:lstStyle/>
          <a:p>
            <a:pPr lvl="0"/>
            <a:r>
              <a:rPr lang="cs-CZ" dirty="0">
                <a:solidFill>
                  <a:schemeClr val="bg1"/>
                </a:solidFill>
              </a:rPr>
              <a:t>Čerstvé ovoce a zelenina – krátká trvanlivost, těžké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Perlivé nápoje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Mražené potraviny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Koření – sypké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Víno, pivo a další alkohol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Chleba – drobivé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Čerstvé mléko – krátká trvanlivost, nahrazuje sušené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Sušenky – drobivé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Chipsy – drobivé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9788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2755D58-474F-4728-AE38-7267C186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6765" y="1495956"/>
            <a:ext cx="6418471" cy="26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Jaké formy jídla se ve vesmíru využívají?</a:t>
            </a:r>
            <a:endParaRPr lang="en-US" sz="5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8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79169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762EDE-19B2-446E-A364-6B0763DFC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0150"/>
            <a:ext cx="10515600" cy="4976813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B – </a:t>
            </a:r>
            <a:r>
              <a:rPr lang="cs-CZ" b="1" dirty="0" err="1">
                <a:solidFill>
                  <a:schemeClr val="bg1"/>
                </a:solidFill>
              </a:rPr>
              <a:t>beverage</a:t>
            </a:r>
            <a:r>
              <a:rPr lang="cs-CZ" b="1" dirty="0">
                <a:solidFill>
                  <a:schemeClr val="bg1"/>
                </a:solidFill>
              </a:rPr>
              <a:t> (nápoje) </a:t>
            </a:r>
            <a:r>
              <a:rPr lang="cs-CZ" dirty="0">
                <a:solidFill>
                  <a:schemeClr val="bg1"/>
                </a:solidFill>
              </a:rPr>
              <a:t>– káva, džus, čaj, voda, nutriční drinky, mléko</a:t>
            </a:r>
          </a:p>
          <a:p>
            <a:r>
              <a:rPr lang="cs-CZ" b="1" dirty="0">
                <a:solidFill>
                  <a:schemeClr val="bg1"/>
                </a:solidFill>
              </a:rPr>
              <a:t>FF – </a:t>
            </a:r>
            <a:r>
              <a:rPr lang="cs-CZ" b="1" dirty="0" err="1">
                <a:solidFill>
                  <a:schemeClr val="bg1"/>
                </a:solidFill>
              </a:rPr>
              <a:t>fresh</a:t>
            </a:r>
            <a:r>
              <a:rPr lang="cs-CZ" b="1" dirty="0">
                <a:solidFill>
                  <a:schemeClr val="bg1"/>
                </a:solidFill>
              </a:rPr>
              <a:t> food </a:t>
            </a:r>
            <a:r>
              <a:rPr lang="cs-CZ" dirty="0">
                <a:solidFill>
                  <a:schemeClr val="bg1"/>
                </a:solidFill>
              </a:rPr>
              <a:t>– ovoce, zelenina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cs-CZ" dirty="0">
                <a:solidFill>
                  <a:schemeClr val="bg1"/>
                </a:solidFill>
              </a:rPr>
              <a:t>psychická podpora pro astronauty</a:t>
            </a:r>
          </a:p>
          <a:p>
            <a:r>
              <a:rPr lang="cs-CZ" b="1" dirty="0">
                <a:solidFill>
                  <a:schemeClr val="bg1"/>
                </a:solidFill>
              </a:rPr>
              <a:t>I – </a:t>
            </a:r>
            <a:r>
              <a:rPr lang="cs-CZ" b="1" dirty="0" err="1">
                <a:solidFill>
                  <a:schemeClr val="bg1"/>
                </a:solidFill>
              </a:rPr>
              <a:t>irradiated</a:t>
            </a:r>
            <a:r>
              <a:rPr lang="cs-CZ" b="1" dirty="0">
                <a:solidFill>
                  <a:schemeClr val="bg1"/>
                </a:solidFill>
              </a:rPr>
              <a:t> (sterilizované ionizujícím zářením) </a:t>
            </a:r>
            <a:r>
              <a:rPr lang="cs-CZ" dirty="0">
                <a:solidFill>
                  <a:schemeClr val="bg1"/>
                </a:solidFill>
              </a:rPr>
              <a:t>– maso</a:t>
            </a:r>
          </a:p>
          <a:p>
            <a:r>
              <a:rPr lang="cs-CZ" b="1" dirty="0">
                <a:solidFill>
                  <a:schemeClr val="bg1"/>
                </a:solidFill>
              </a:rPr>
              <a:t>IM – </a:t>
            </a:r>
            <a:r>
              <a:rPr lang="cs-CZ" b="1" dirty="0" err="1">
                <a:solidFill>
                  <a:schemeClr val="bg1"/>
                </a:solidFill>
              </a:rPr>
              <a:t>intermediate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b="1" dirty="0" err="1">
                <a:solidFill>
                  <a:schemeClr val="bg1"/>
                </a:solidFill>
              </a:rPr>
              <a:t>moisture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dirty="0">
                <a:solidFill>
                  <a:schemeClr val="bg1"/>
                </a:solidFill>
              </a:rPr>
              <a:t>– sušené meruňky</a:t>
            </a:r>
          </a:p>
          <a:p>
            <a:r>
              <a:rPr lang="cs-CZ" b="1" dirty="0">
                <a:solidFill>
                  <a:schemeClr val="bg1"/>
                </a:solidFill>
              </a:rPr>
              <a:t>NF – natural </a:t>
            </a:r>
            <a:r>
              <a:rPr lang="cs-CZ" b="1" dirty="0" err="1">
                <a:solidFill>
                  <a:schemeClr val="bg1"/>
                </a:solidFill>
              </a:rPr>
              <a:t>form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dirty="0">
                <a:solidFill>
                  <a:schemeClr val="bg1"/>
                </a:solidFill>
              </a:rPr>
              <a:t>– ořechy, sušenky, tyčinky, mandle, </a:t>
            </a:r>
            <a:r>
              <a:rPr lang="cs-CZ" dirty="0" err="1">
                <a:solidFill>
                  <a:schemeClr val="bg1"/>
                </a:solidFill>
              </a:rPr>
              <a:t>brownies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b="1" dirty="0">
                <a:solidFill>
                  <a:schemeClr val="bg1"/>
                </a:solidFill>
              </a:rPr>
              <a:t>R – </a:t>
            </a:r>
            <a:r>
              <a:rPr lang="cs-CZ" b="1" dirty="0" err="1">
                <a:solidFill>
                  <a:schemeClr val="bg1"/>
                </a:solidFill>
              </a:rPr>
              <a:t>rehydratable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dirty="0">
                <a:solidFill>
                  <a:schemeClr val="bg1"/>
                </a:solidFill>
              </a:rPr>
              <a:t>– rýže, těstoviny, míchaná vajíčka, cornflakes, houbová polévka, ravioly, kuřecí </a:t>
            </a:r>
            <a:r>
              <a:rPr lang="cs-CZ" dirty="0" err="1">
                <a:solidFill>
                  <a:schemeClr val="bg1"/>
                </a:solidFill>
              </a:rPr>
              <a:t>curry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b="1" dirty="0">
                <a:solidFill>
                  <a:schemeClr val="bg1"/>
                </a:solidFill>
              </a:rPr>
              <a:t>T – </a:t>
            </a:r>
            <a:r>
              <a:rPr lang="cs-CZ" b="1" dirty="0" err="1">
                <a:solidFill>
                  <a:schemeClr val="bg1"/>
                </a:solidFill>
              </a:rPr>
              <a:t>thermostabilized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dirty="0">
                <a:solidFill>
                  <a:schemeClr val="bg1"/>
                </a:solidFill>
              </a:rPr>
              <a:t>– kandované ovoce</a:t>
            </a:r>
          </a:p>
          <a:p>
            <a:r>
              <a:rPr lang="cs-CZ" b="1" dirty="0" err="1">
                <a:solidFill>
                  <a:schemeClr val="bg1"/>
                </a:solidFill>
              </a:rPr>
              <a:t>Freeze-dried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dirty="0">
                <a:solidFill>
                  <a:schemeClr val="bg1"/>
                </a:solidFill>
              </a:rPr>
              <a:t>– ovoce (jahody, maliny)</a:t>
            </a:r>
          </a:p>
          <a:p>
            <a:r>
              <a:rPr lang="cs-CZ" b="1" dirty="0" err="1">
                <a:solidFill>
                  <a:schemeClr val="bg1"/>
                </a:solidFill>
              </a:rPr>
              <a:t>Extended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b="1" dirty="0" err="1">
                <a:solidFill>
                  <a:schemeClr val="bg1"/>
                </a:solidFill>
              </a:rPr>
              <a:t>shelf-life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b="1" dirty="0" err="1">
                <a:solidFill>
                  <a:schemeClr val="bg1"/>
                </a:solidFill>
              </a:rPr>
              <a:t>products</a:t>
            </a: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dirty="0">
                <a:solidFill>
                  <a:schemeClr val="bg1"/>
                </a:solidFill>
              </a:rPr>
              <a:t>– </a:t>
            </a:r>
            <a:r>
              <a:rPr lang="cs-CZ" dirty="0" err="1">
                <a:solidFill>
                  <a:schemeClr val="bg1"/>
                </a:solidFill>
              </a:rPr>
              <a:t>wafle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b="1" dirty="0" err="1">
                <a:solidFill>
                  <a:schemeClr val="bg1"/>
                </a:solidFill>
              </a:rPr>
              <a:t>Shelf</a:t>
            </a:r>
            <a:r>
              <a:rPr lang="cs-CZ" b="1" dirty="0">
                <a:solidFill>
                  <a:schemeClr val="bg1"/>
                </a:solidFill>
              </a:rPr>
              <a:t>-</a:t>
            </a:r>
            <a:r>
              <a:rPr lang="cs-CZ" b="1" dirty="0" err="1">
                <a:solidFill>
                  <a:schemeClr val="bg1"/>
                </a:solidFill>
              </a:rPr>
              <a:t>stable</a:t>
            </a:r>
            <a:r>
              <a:rPr lang="cs-CZ" dirty="0">
                <a:solidFill>
                  <a:schemeClr val="bg1"/>
                </a:solidFill>
              </a:rPr>
              <a:t> – tortilly</a:t>
            </a:r>
          </a:p>
          <a:p>
            <a:r>
              <a:rPr lang="cs-CZ" b="1" dirty="0" err="1">
                <a:solidFill>
                  <a:schemeClr val="bg1"/>
                </a:solidFill>
              </a:rPr>
              <a:t>Condiments</a:t>
            </a:r>
            <a:r>
              <a:rPr lang="cs-CZ" dirty="0">
                <a:solidFill>
                  <a:schemeClr val="bg1"/>
                </a:solidFill>
              </a:rPr>
              <a:t> – sůl, pepř (tekutá forma), kečup, hořčice, majonéza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9739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2755D58-474F-4728-AE38-7267C186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3657" y="1495956"/>
            <a:ext cx="6964685" cy="26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cs-CZ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Mění se nějak chuť potravin ve vesmíru?</a:t>
            </a:r>
            <a:endParaRPr lang="en-US" sz="5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8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097714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2755D58-474F-4728-AE38-7267C186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3657" y="1495956"/>
            <a:ext cx="6964685" cy="26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cs-CZ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 pobyt v nulové gravitaci vliv i na ostatní smysly?</a:t>
            </a:r>
            <a:endParaRPr lang="en-US" sz="5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8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4785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2755D58-474F-4728-AE38-7267C186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3657" y="1495955"/>
            <a:ext cx="6964685" cy="463427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Vesmírné menu</a:t>
            </a:r>
            <a:b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Zkouška chuti se zacpaným nosem</a:t>
            </a:r>
            <a:b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Zkouška citlivosti</a:t>
            </a:r>
            <a:b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Převrácené oči</a:t>
            </a:r>
            <a:b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Převrácené uši </a:t>
            </a:r>
            <a:b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5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8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3998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6F749FB-D3C8-4889-8E84-0D0E753F0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6765" y="1495956"/>
            <a:ext cx="6418471" cy="26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 by </a:t>
            </a:r>
            <a:r>
              <a:rPr lang="en-US" sz="5400" kern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měla</a:t>
            </a:r>
            <a:r>
              <a:rPr lang="en-US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400" kern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strava</a:t>
            </a:r>
            <a:r>
              <a:rPr lang="en-US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400" kern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obsahovat</a:t>
            </a:r>
            <a:r>
              <a:rPr lang="en-US" sz="540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55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63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16797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56625E3-F09C-42A5-9088-05D2B8B21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BÍLKOVINY</a:t>
            </a:r>
          </a:p>
          <a:p>
            <a:r>
              <a:rPr lang="cs-CZ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SACHARIDY</a:t>
            </a:r>
          </a:p>
          <a:p>
            <a:r>
              <a:rPr lang="cs-CZ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TUKY</a:t>
            </a:r>
          </a:p>
          <a:p>
            <a:endParaRPr lang="cs-CZ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VITAMÍNY</a:t>
            </a:r>
          </a:p>
          <a:p>
            <a:r>
              <a:rPr lang="cs-CZ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MINERÁLY</a:t>
            </a:r>
          </a:p>
          <a:p>
            <a:r>
              <a:rPr lang="cs-CZ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STOPOVÉ PRVKY</a:t>
            </a:r>
          </a:p>
        </p:txBody>
      </p:sp>
    </p:spTree>
    <p:extLst>
      <p:ext uri="{BB962C8B-B14F-4D97-AF65-F5344CB8AC3E}">
        <p14:creationId xmlns:p14="http://schemas.microsoft.com/office/powerpoint/2010/main" val="429139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FDC513-B4BA-4E63-AD55-3484D4276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BÍLKOVINY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70AB5AB-8A26-49C2-BB83-CD9955FFD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</a:rPr>
              <a:t>6-8 g/kg na den</a:t>
            </a:r>
          </a:p>
          <a:p>
            <a:r>
              <a:rPr lang="cs-CZ" dirty="0">
                <a:solidFill>
                  <a:schemeClr val="bg1"/>
                </a:solidFill>
              </a:rPr>
              <a:t>10-15% denního příjmu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Funkce: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stavební, růst a obnova tkání, energie (v případě nouze)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Zdroje: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živočišné – plnohodnotné (maso, mléko, sýry, vejce)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rostlinné – neplnohodnotné (luštěniny, obilniny, rýže)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Nedostatek: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snížení obnovy a růstu tkání</a:t>
            </a:r>
          </a:p>
          <a:p>
            <a:endParaRPr lang="cs-CZ" dirty="0">
              <a:solidFill>
                <a:schemeClr val="bg1"/>
              </a:solidFill>
            </a:endParaRPr>
          </a:p>
          <a:p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11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163969-C47E-4A54-944A-262D241A6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SACHARIDY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9D7C3B0-1EB7-4FD6-8544-5B2408DD5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763"/>
            <a:ext cx="10515600" cy="5072062"/>
          </a:xfrm>
        </p:spPr>
        <p:txBody>
          <a:bodyPr>
            <a:normAutofit fontScale="92500" lnSpcReduction="10000"/>
          </a:bodyPr>
          <a:lstStyle/>
          <a:p>
            <a:r>
              <a:rPr lang="cs-CZ" dirty="0">
                <a:solidFill>
                  <a:schemeClr val="bg1"/>
                </a:solidFill>
              </a:rPr>
              <a:t>minimum 50 g na den</a:t>
            </a:r>
          </a:p>
          <a:p>
            <a:r>
              <a:rPr lang="cs-CZ" dirty="0">
                <a:solidFill>
                  <a:schemeClr val="bg1"/>
                </a:solidFill>
              </a:rPr>
              <a:t>55-60% denního příjmu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Funkce: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energie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600" dirty="0">
                <a:solidFill>
                  <a:schemeClr val="bg1"/>
                </a:solidFill>
              </a:rPr>
              <a:t> Mono– </a:t>
            </a:r>
            <a:r>
              <a:rPr lang="cs-CZ" sz="2600" b="1" dirty="0">
                <a:solidFill>
                  <a:schemeClr val="bg1"/>
                </a:solidFill>
              </a:rPr>
              <a:t>glukóza</a:t>
            </a:r>
            <a:r>
              <a:rPr lang="cs-CZ" sz="2600" dirty="0">
                <a:solidFill>
                  <a:schemeClr val="bg1"/>
                </a:solidFill>
              </a:rPr>
              <a:t> (hroznový cukr), </a:t>
            </a:r>
            <a:r>
              <a:rPr lang="cs-CZ" sz="2600" b="1" dirty="0">
                <a:solidFill>
                  <a:schemeClr val="bg1"/>
                </a:solidFill>
              </a:rPr>
              <a:t>fruktóza</a:t>
            </a:r>
            <a:r>
              <a:rPr lang="cs-CZ" sz="2600" dirty="0">
                <a:solidFill>
                  <a:schemeClr val="bg1"/>
                </a:solidFill>
              </a:rPr>
              <a:t> (= ovocný cukr, med, jahody, ostružiny, borůvky, meloun, batáty, cibule, kukuřice), galaktóza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600" dirty="0">
                <a:solidFill>
                  <a:schemeClr val="bg1"/>
                </a:solidFill>
              </a:rPr>
              <a:t> </a:t>
            </a:r>
            <a:r>
              <a:rPr lang="cs-CZ" sz="2600" dirty="0" err="1">
                <a:solidFill>
                  <a:schemeClr val="bg1"/>
                </a:solidFill>
              </a:rPr>
              <a:t>Oligo</a:t>
            </a:r>
            <a:r>
              <a:rPr lang="cs-CZ" sz="2600" dirty="0">
                <a:solidFill>
                  <a:schemeClr val="bg1"/>
                </a:solidFill>
              </a:rPr>
              <a:t>– </a:t>
            </a:r>
            <a:r>
              <a:rPr lang="cs-CZ" sz="2600" b="1" dirty="0">
                <a:solidFill>
                  <a:schemeClr val="bg1"/>
                </a:solidFill>
              </a:rPr>
              <a:t>sacharóza</a:t>
            </a:r>
            <a:r>
              <a:rPr lang="cs-CZ" sz="2600" dirty="0">
                <a:solidFill>
                  <a:schemeClr val="bg1"/>
                </a:solidFill>
              </a:rPr>
              <a:t> (</a:t>
            </a:r>
            <a:r>
              <a:rPr lang="cs-CZ" sz="2600">
                <a:solidFill>
                  <a:schemeClr val="bg1"/>
                </a:solidFill>
              </a:rPr>
              <a:t>nejběžnější, cukr </a:t>
            </a:r>
            <a:r>
              <a:rPr lang="cs-CZ" sz="2600" dirty="0">
                <a:solidFill>
                  <a:schemeClr val="bg1"/>
                </a:solidFill>
              </a:rPr>
              <a:t>řepný, třtinový), </a:t>
            </a:r>
            <a:r>
              <a:rPr lang="cs-CZ" sz="2600" b="1" dirty="0">
                <a:solidFill>
                  <a:schemeClr val="bg1"/>
                </a:solidFill>
              </a:rPr>
              <a:t>laktóza</a:t>
            </a:r>
            <a:r>
              <a:rPr lang="cs-CZ" sz="2600" dirty="0">
                <a:solidFill>
                  <a:schemeClr val="bg1"/>
                </a:solidFill>
              </a:rPr>
              <a:t> (cukr mléčný),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600" dirty="0">
                <a:solidFill>
                  <a:schemeClr val="bg1"/>
                </a:solidFill>
              </a:rPr>
              <a:t> </a:t>
            </a:r>
            <a:r>
              <a:rPr lang="cs-CZ" sz="2600" dirty="0" err="1">
                <a:solidFill>
                  <a:schemeClr val="bg1"/>
                </a:solidFill>
              </a:rPr>
              <a:t>Poly</a:t>
            </a:r>
            <a:r>
              <a:rPr lang="cs-CZ" sz="2600" dirty="0">
                <a:solidFill>
                  <a:schemeClr val="bg1"/>
                </a:solidFill>
              </a:rPr>
              <a:t>– </a:t>
            </a:r>
            <a:r>
              <a:rPr lang="cs-CZ" sz="2600" b="1" dirty="0">
                <a:solidFill>
                  <a:schemeClr val="bg1"/>
                </a:solidFill>
              </a:rPr>
              <a:t>škrob</a:t>
            </a:r>
            <a:r>
              <a:rPr lang="cs-CZ" sz="2600" dirty="0">
                <a:solidFill>
                  <a:schemeClr val="bg1"/>
                </a:solidFill>
              </a:rPr>
              <a:t> (obiloviny, luštěniny, brambory), </a:t>
            </a:r>
            <a:r>
              <a:rPr lang="cs-CZ" sz="2600" b="1" dirty="0">
                <a:solidFill>
                  <a:schemeClr val="bg1"/>
                </a:solidFill>
              </a:rPr>
              <a:t>celulóza</a:t>
            </a:r>
            <a:r>
              <a:rPr lang="cs-CZ" sz="2600" dirty="0">
                <a:solidFill>
                  <a:schemeClr val="bg1"/>
                </a:solidFill>
              </a:rPr>
              <a:t> (vláknina – nestravitelná)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Nadbytek: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obezita, zubní kaz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Nedostatek: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únava, nízký krevní cukr</a:t>
            </a:r>
          </a:p>
        </p:txBody>
      </p:sp>
    </p:spTree>
    <p:extLst>
      <p:ext uri="{BB962C8B-B14F-4D97-AF65-F5344CB8AC3E}">
        <p14:creationId xmlns:p14="http://schemas.microsoft.com/office/powerpoint/2010/main" val="124057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7A7C3B-4444-4DC3-AB74-705253232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07F81A-3C90-4761-BFC2-8AC034192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0188"/>
            <a:ext cx="10515600" cy="4676775"/>
          </a:xfrm>
        </p:spPr>
        <p:txBody>
          <a:bodyPr>
            <a:normAutofit fontScale="92500" lnSpcReduction="10000"/>
          </a:bodyPr>
          <a:lstStyle/>
          <a:p>
            <a:r>
              <a:rPr lang="cs-CZ" dirty="0">
                <a:solidFill>
                  <a:schemeClr val="bg1"/>
                </a:solidFill>
              </a:rPr>
              <a:t>okolo 70 g denně</a:t>
            </a:r>
          </a:p>
          <a:p>
            <a:r>
              <a:rPr lang="cs-CZ" dirty="0">
                <a:solidFill>
                  <a:schemeClr val="bg1"/>
                </a:solidFill>
              </a:rPr>
              <a:t>max 30% denního příjmu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Funkce: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zásobárna energie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>
                <a:solidFill>
                  <a:schemeClr val="bg1"/>
                </a:solidFill>
              </a:rPr>
              <a:t> </a:t>
            </a:r>
            <a:r>
              <a:rPr lang="cs-CZ" sz="2600" b="1" dirty="0">
                <a:solidFill>
                  <a:schemeClr val="bg1"/>
                </a:solidFill>
              </a:rPr>
              <a:t>nasycené</a:t>
            </a:r>
            <a:r>
              <a:rPr lang="cs-CZ" sz="2600" dirty="0">
                <a:solidFill>
                  <a:schemeClr val="bg1"/>
                </a:solidFill>
              </a:rPr>
              <a:t>  MK – máslo, sádlo, uzeniny, tučné maso, mléčné výrobky, palmový, kokosový olej </a:t>
            </a:r>
            <a:r>
              <a:rPr lang="cs-CZ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cs-CZ" sz="2600" dirty="0">
                <a:solidFill>
                  <a:schemeClr val="bg1"/>
                </a:solidFill>
              </a:rPr>
              <a:t>zvyšují hladinu LDL „zlého“ cholesterolu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600" dirty="0">
                <a:solidFill>
                  <a:schemeClr val="bg1"/>
                </a:solidFill>
              </a:rPr>
              <a:t> </a:t>
            </a:r>
            <a:r>
              <a:rPr lang="cs-CZ" sz="2600" b="1" dirty="0">
                <a:solidFill>
                  <a:schemeClr val="bg1"/>
                </a:solidFill>
              </a:rPr>
              <a:t>nenasycené</a:t>
            </a:r>
            <a:r>
              <a:rPr lang="cs-CZ" sz="2600" dirty="0">
                <a:solidFill>
                  <a:schemeClr val="bg1"/>
                </a:solidFill>
              </a:rPr>
              <a:t> MK – semena, ořechy, avokádový, lněný, řepkový olej </a:t>
            </a:r>
            <a:r>
              <a:rPr lang="cs-CZ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cs-CZ" sz="2600" dirty="0">
                <a:solidFill>
                  <a:schemeClr val="bg1"/>
                </a:solidFill>
                <a:cs typeface="Times New Roman" panose="02020603050405020304" pitchFamily="18" charset="0"/>
              </a:rPr>
              <a:t>pomáhají udržovat normální hladinu cholesterolu v krvi (HDL)</a:t>
            </a:r>
            <a:endParaRPr lang="cs-CZ" sz="2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Nadbytek: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obezita, riziko kardiovaskulárních chorob</a:t>
            </a:r>
          </a:p>
          <a:p>
            <a:pPr marL="0" indent="0">
              <a:buNone/>
            </a:pPr>
            <a:r>
              <a:rPr lang="cs-CZ" dirty="0">
                <a:solidFill>
                  <a:schemeClr val="bg1"/>
                </a:solidFill>
              </a:rPr>
              <a:t>Nedostatek: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redukce hmotnosti</a:t>
            </a:r>
          </a:p>
          <a:p>
            <a:endParaRPr lang="cs-CZ" dirty="0">
              <a:solidFill>
                <a:schemeClr val="bg1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711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157933-2FDD-4E6A-BD41-8EE730F3C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  <a:solidFill>
            <a:schemeClr val="tx1"/>
          </a:solidFill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solidFill>
                  <a:schemeClr val="bg1"/>
                </a:solidFill>
              </a:rPr>
              <a:t> Omega 3 mastné kyseliny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polynenasycené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zdravé fungování pohybového aparátu, kardiovaskulárního systému, růst a vývoj dětí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ryby, rybí olej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solidFill>
                  <a:schemeClr val="bg1"/>
                </a:solidFill>
              </a:rPr>
              <a:t> Trans mastné kyseliny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z výživového hlediska nejhorší, kardiovaskulární onemocnění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méně než 1% z celkového příjmu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náhražky čokolád, trvanlivé pečivo, polevy</a:t>
            </a:r>
          </a:p>
        </p:txBody>
      </p:sp>
    </p:spTree>
    <p:extLst>
      <p:ext uri="{BB962C8B-B14F-4D97-AF65-F5344CB8AC3E}">
        <p14:creationId xmlns:p14="http://schemas.microsoft.com/office/powerpoint/2010/main" val="107279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D1189F-9598-4281-8056-2845388D4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3068" cy="2997599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3E04E1-D74F-4ED6-972C-035F4FEC4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9419" y="3564607"/>
            <a:ext cx="3432581" cy="3293393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1A97D9-C694-4307-818B-0C5BBF413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21053" y="819446"/>
            <a:ext cx="6964685" cy="54024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3658" y="727769"/>
            <a:ext cx="6964685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B7B14BC-293D-4602-95FD-33D678463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053" y="1495956"/>
            <a:ext cx="6749894" cy="26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cs-CZ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Jaké znáte vitamíny?</a:t>
            </a:r>
            <a:endParaRPr lang="en-US" sz="5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7769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4FB204DF-284E-45F6-A017-79A4DF57B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8" name="Graphic 212">
            <a:extLst>
              <a:ext uri="{FF2B5EF4-FFF2-40B4-BE49-F238E27FC236}">
                <a16:creationId xmlns:a16="http://schemas.microsoft.com/office/drawing/2014/main" id="{5EC6B544-8C84-47A6-885D-A4F09EF5C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5326" y="343675"/>
            <a:ext cx="768186" cy="768186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67504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2C95C5C-6FBD-47FF-9CA6-066193539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7140" y="5100276"/>
            <a:ext cx="515928" cy="51592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428634" y="59870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936626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1018</Words>
  <Application>Microsoft Office PowerPoint</Application>
  <PresentationFormat>Širokoúhlá obrazovka</PresentationFormat>
  <Paragraphs>180</Paragraphs>
  <Slides>25</Slides>
  <Notes>25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Wingdings</vt:lpstr>
      <vt:lpstr>Motiv Office</vt:lpstr>
      <vt:lpstr>Prezentace aplikace PowerPoint</vt:lpstr>
      <vt:lpstr>Stravování na Zemi a  ve vesmíru</vt:lpstr>
      <vt:lpstr>Co by měla strava obsahovat?</vt:lpstr>
      <vt:lpstr>Prezentace aplikace PowerPoint</vt:lpstr>
      <vt:lpstr>BÍLKOVINY</vt:lpstr>
      <vt:lpstr>SACHARIDY</vt:lpstr>
      <vt:lpstr>TUKY</vt:lpstr>
      <vt:lpstr>Prezentace aplikace PowerPoint</vt:lpstr>
      <vt:lpstr>Jaké znáte vitamíny?</vt:lpstr>
      <vt:lpstr>Prezentace aplikace PowerPoint</vt:lpstr>
      <vt:lpstr>Prezentace aplikace PowerPoint</vt:lpstr>
      <vt:lpstr>Prezentace aplikace PowerPoint</vt:lpstr>
      <vt:lpstr>Prezentace aplikace PowerPoint</vt:lpstr>
      <vt:lpstr>Kolik toho tedy musím sníst?</vt:lpstr>
      <vt:lpstr>Energetická spotřeba organismu</vt:lpstr>
      <vt:lpstr>V čem se liší stravování ve vesmíru?</vt:lpstr>
      <vt:lpstr>Jaká musí být vesmírná strava?</vt:lpstr>
      <vt:lpstr>Prezentace aplikace PowerPoint</vt:lpstr>
      <vt:lpstr>Zapovězené potraviny ve vesmíru</vt:lpstr>
      <vt:lpstr>Prezentace aplikace PowerPoint</vt:lpstr>
      <vt:lpstr>Jaké formy jídla se ve vesmíru využívají?</vt:lpstr>
      <vt:lpstr>Prezentace aplikace PowerPoint</vt:lpstr>
      <vt:lpstr>Mění se nějak chuť potravin ve vesmíru?</vt:lpstr>
      <vt:lpstr>Má pobyt v nulové gravitaci vliv i na ostatní smysly?</vt:lpstr>
      <vt:lpstr>1. Vesmírné menu 2. Zkouška chuti se zacpaným nosem 3. Zkouška citlivosti 4. Převrácené oči 5. Převrácené uši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Stravování na Zemi a ve vesmíru</dc:title>
  <dc:creator>Petra Kratochvílová</dc:creator>
  <cp:lastModifiedBy>Dražan Sven</cp:lastModifiedBy>
  <cp:revision>46</cp:revision>
  <dcterms:created xsi:type="dcterms:W3CDTF">2021-06-12T13:49:01Z</dcterms:created>
  <dcterms:modified xsi:type="dcterms:W3CDTF">2021-11-01T01:35:57Z</dcterms:modified>
</cp:coreProperties>
</file>