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9" r:id="rId25"/>
    <p:sldId id="278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3F999A0-069B-4A39-876B-CBFAC69CD293}">
          <p14:sldIdLst>
            <p14:sldId id="282"/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3"/>
            <p14:sldId id="272"/>
            <p14:sldId id="274"/>
            <p14:sldId id="275"/>
            <p14:sldId id="276"/>
            <p14:sldId id="277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ra Kratochvílová" initials="PK" lastIdx="6" clrIdx="0">
    <p:extLst>
      <p:ext uri="{19B8F6BF-5375-455C-9EA6-DF929625EA0E}">
        <p15:presenceInfo xmlns:p15="http://schemas.microsoft.com/office/powerpoint/2012/main" userId="41f77a22d1d496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8C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47E056B-1B1B-4C5D-9DBB-B372D9F936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24A66B5-79D2-4261-9895-F6A4B5E2BE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6CAA9-E2D8-4592-A030-7794225C8673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C94397D-8DF1-4647-9F32-CD49305587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9FCD33-7BA6-4683-8C3F-085161491F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F5BDF-7272-4E45-99F0-B2BA760187E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139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AD86B-9BE5-4217-86EB-C2D5EE6395CB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406F3-ACBA-4330-9B38-94D4D7E4432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96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529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234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285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356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443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179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7410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696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2646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4458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96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134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0474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756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5057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570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005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767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332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1640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252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135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582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482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406F3-ACBA-4330-9B38-94D4D7E4432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242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ECC6D-A3B9-4AB4-B422-8206ABC08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8314EB1-EDEB-4087-A465-2CA38BAD6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401E9F-7E9E-421F-8F3B-C9CAF75D2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3C7E1D-0D64-4E9D-9815-6ABC7B41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1ED75D-C386-4C6D-B746-CF11E36B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28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0A76F-2DBB-40DD-8CDF-1E3400F43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06CFD25-716C-47D4-B13E-C42398AF3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22D6BE-ED94-42AB-A4EB-962E0C75C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BDDDE8-9218-48D9-9438-67E65ECD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961107-0ED1-466B-8268-AD80ABD0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05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E9EACEF-285B-4E9F-9365-D39503718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1C89C77-22C2-4100-A752-CF428EE98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E09E3F-E065-4086-A6E1-5CD02FF7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18FA25-A361-4535-87BE-3931333E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7B52C4-35DA-45D1-98E4-D603DE73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41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4C21A-77FD-409D-89D2-2A8F8B800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A5D2C9-143E-4CC6-A029-FCCD61EFF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12A8FF-E9D3-475D-AEF5-59935B43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CB9941-9187-44F7-8FFB-526389AB8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B6A8C4-5E3B-45CA-88DD-C765F349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88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F7BE1-3AF2-4226-BB9A-4FCF75868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98F4B0-71AD-4161-A256-71963C141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050411-AE16-402A-827B-8752B91AB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659695-05A6-4808-AD8C-3772AB17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97FC72-06FE-459D-A04D-FC35386BE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84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FD8353-069A-4C03-8034-45EE043AB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5BDBF6-B6BE-44A9-BE90-002523E8D4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F4BBF5-122D-4640-83AF-24EBDD484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2C4C5A6-C1EF-4535-8B90-90CBD9E83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25AACB-D354-4D7C-A567-E247F00D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C0FC26-1AA0-4CBD-BEE1-7A93F701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52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8752C3-1410-424A-9A2D-0D8E7CD2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FD03B24-A8F2-427D-8CAC-AE8DEA212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E6AB7F-CF06-4459-8058-BA954B34B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A1BE5A9-3E6C-4A2A-A637-BD37BAE4A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F5DF786-3E6F-445D-B4EB-491F14AA5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FAF7AA7-5428-442F-8D64-1F3542D8B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906FFE6-35DE-4D23-AD28-C93FB1C44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057DBC0-D98A-43C6-B0CF-D22559CD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55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C8A9CD-32CC-44C4-919E-EFCDF92B7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E8091FE-FFEC-4E92-8023-0E918FACA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CFF1DCD-2EBF-4E39-9642-800DEF447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712FBE4-E41D-49E3-9095-A90F066C1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91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1F07413-9CB2-48F7-831C-5BA20F2BA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481376-ADE1-4869-8F82-6298441DA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EA9D85-2083-40CF-A429-D66BC8E71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59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374FE6-616F-4C8B-93CB-3349BDC8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85A425-5F74-4BA9-8329-DB08496FE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A75611B-6BB8-4975-996F-D5941CFB2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A976A99-C852-47C2-BBAD-57ECE46A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B93782-E2C3-426E-93AE-F7BF07308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E7AAC44-A3C9-4CFE-9704-91D4A01F9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91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3CB28B-7A51-4169-A528-7AB3EAA1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C28180-C190-40B5-AC19-D6BD3494D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15177A7-657C-4641-898A-CBAC39B67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99E0F2-1959-4A20-85C5-13CA6E355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6A191E-8862-4C94-AF82-F36394CF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CCBCACD-6FA8-4604-8F1E-8F89AA07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156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80A66B-9A6B-4B1A-9592-8E228F9F1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1FF6E6-47C9-40CA-BC66-73E099E8C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4DE8A5-2CC9-4721-B043-6829A96A2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B3C3-5BBC-475B-894A-51B1E08E64E4}" type="datetimeFigureOut">
              <a:rPr lang="cs-CZ" smtClean="0"/>
              <a:pPr/>
              <a:t>01.11.2021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843049-ACB2-4163-ADEA-387943A759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6944-BB04-4AB2-BDDE-4E488AB0F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6071F-244D-4BDD-B25C-CCA9B3DBD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6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1FB222-0D72-453A-87D6-DAE10C4D6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51" y="0"/>
            <a:ext cx="9465631" cy="6692900"/>
          </a:xfrm>
        </p:spPr>
      </p:pic>
    </p:spTree>
    <p:extLst>
      <p:ext uri="{BB962C8B-B14F-4D97-AF65-F5344CB8AC3E}">
        <p14:creationId xmlns:p14="http://schemas.microsoft.com/office/powerpoint/2010/main" val="264240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73437F-C37F-435B-8F32-353971206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bg1"/>
                </a:solidFill>
              </a:rPr>
              <a:t> Rozpustné v tucích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A, D, E, K</a:t>
            </a:r>
          </a:p>
          <a:p>
            <a:pPr marL="457200" lvl="1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bg1"/>
                </a:solidFill>
              </a:rPr>
              <a:t> Rozpustné ve vodě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C, komplex B, biotin, kyselina listová, kyselina pantotenová, niacin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84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AC1D0357-0D58-41E4-A2E4-1730C123AB8D}"/>
              </a:ext>
            </a:extLst>
          </p:cNvPr>
          <p:cNvSpPr txBox="1"/>
          <p:nvPr/>
        </p:nvSpPr>
        <p:spPr>
          <a:xfrm>
            <a:off x="6096000" y="830328"/>
            <a:ext cx="5257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D </a:t>
            </a:r>
            <a:r>
              <a:rPr lang="cs-CZ" sz="2000" i="1" dirty="0">
                <a:solidFill>
                  <a:schemeClr val="bg1"/>
                </a:solidFill>
              </a:rPr>
              <a:t>(kalciferol)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Metabolismus vápníku a fosforu, vývin kostí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Nadbytek: kalcifikace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Nedostatek: křivice (rachitis) u dětí, osteomalacie u dospělých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Pobyt na slunci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DFF9E56-B5FC-430F-8F72-615D65D5FAFD}"/>
              </a:ext>
            </a:extLst>
          </p:cNvPr>
          <p:cNvSpPr txBox="1"/>
          <p:nvPr/>
        </p:nvSpPr>
        <p:spPr>
          <a:xfrm>
            <a:off x="838200" y="3429000"/>
            <a:ext cx="52123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E </a:t>
            </a:r>
            <a:r>
              <a:rPr lang="cs-CZ" sz="2000" i="1" dirty="0">
                <a:solidFill>
                  <a:schemeClr val="bg1"/>
                </a:solidFill>
              </a:rPr>
              <a:t>(tokoferol)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Antioxidant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Nedostatek: nervové poruchy, snížená funkce imunitního systému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Rostlinné oleje, zelenina, vejce, játra</a:t>
            </a:r>
          </a:p>
          <a:p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85690C3-646A-4B37-AB59-2D77D2CDD67F}"/>
              </a:ext>
            </a:extLst>
          </p:cNvPr>
          <p:cNvSpPr txBox="1"/>
          <p:nvPr/>
        </p:nvSpPr>
        <p:spPr>
          <a:xfrm>
            <a:off x="668740" y="830327"/>
            <a:ext cx="54272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A </a:t>
            </a:r>
            <a:r>
              <a:rPr lang="cs-CZ" sz="2000" i="1" dirty="0">
                <a:solidFill>
                  <a:schemeClr val="bg1"/>
                </a:solidFill>
              </a:rPr>
              <a:t>(retinol)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Antioxidant, součást zrakového pigmentu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Nadbytek: teratogen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Nedostatek: šeroslepost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Červené, oranžové, žluté ovoce/zelenina (betakaroten), játra, vejce</a:t>
            </a:r>
          </a:p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6E4683B-06C2-467D-90D4-5662FF0FF874}"/>
              </a:ext>
            </a:extLst>
          </p:cNvPr>
          <p:cNvSpPr txBox="1"/>
          <p:nvPr/>
        </p:nvSpPr>
        <p:spPr>
          <a:xfrm>
            <a:off x="6096000" y="3429000"/>
            <a:ext cx="54272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K </a:t>
            </a:r>
            <a:r>
              <a:rPr lang="cs-CZ" sz="2000" i="1" dirty="0">
                <a:solidFill>
                  <a:schemeClr val="bg1"/>
                </a:solidFill>
              </a:rPr>
              <a:t>(fylochinon)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Krevní srážení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</a:rPr>
              <a:t>Nedostatek: zvýšená krvácivost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Rostlinné leje, zelenina (kapusta, brokolice…)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780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AC1D0357-0D58-41E4-A2E4-1730C123AB8D}"/>
              </a:ext>
            </a:extLst>
          </p:cNvPr>
          <p:cNvSpPr txBox="1"/>
          <p:nvPr/>
        </p:nvSpPr>
        <p:spPr>
          <a:xfrm>
            <a:off x="668740" y="3084604"/>
            <a:ext cx="525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B2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i="1" dirty="0">
                <a:solidFill>
                  <a:schemeClr val="bg1"/>
                </a:solidFill>
              </a:rPr>
              <a:t>(riboflavin)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Dobrý stav kůže, očí, funkce srdce a dalších orgánů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nervové poruchy, rozpraskané koutky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Maso, játra, ledviny, ryby, vejce, mléko, tvaroh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DFF9E56-B5FC-430F-8F72-615D65D5FAFD}"/>
              </a:ext>
            </a:extLst>
          </p:cNvPr>
          <p:cNvSpPr txBox="1"/>
          <p:nvPr/>
        </p:nvSpPr>
        <p:spPr>
          <a:xfrm>
            <a:off x="668740" y="4604101"/>
            <a:ext cx="52123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B3 </a:t>
            </a:r>
            <a:r>
              <a:rPr lang="cs-CZ" b="1" dirty="0">
                <a:solidFill>
                  <a:schemeClr val="bg1"/>
                </a:solidFill>
              </a:rPr>
              <a:t>(niacin)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pelagra – demence, dermatitida, </a:t>
            </a:r>
            <a:r>
              <a:rPr lang="cs-CZ" dirty="0" err="1">
                <a:solidFill>
                  <a:schemeClr val="bg1"/>
                </a:solidFill>
              </a:rPr>
              <a:t>diarrhorea</a:t>
            </a:r>
            <a:endParaRPr lang="cs-CZ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Maso, játra, tuňák, listová zelenina, luštěniny, vejce</a:t>
            </a:r>
          </a:p>
          <a:p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85690C3-646A-4B37-AB59-2D77D2CDD67F}"/>
              </a:ext>
            </a:extLst>
          </p:cNvPr>
          <p:cNvSpPr txBox="1"/>
          <p:nvPr/>
        </p:nvSpPr>
        <p:spPr>
          <a:xfrm>
            <a:off x="668740" y="830327"/>
            <a:ext cx="54272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B1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i="1" dirty="0">
                <a:solidFill>
                  <a:schemeClr val="bg1"/>
                </a:solidFill>
              </a:rPr>
              <a:t>(</a:t>
            </a:r>
            <a:r>
              <a:rPr lang="cs-CZ" i="1" dirty="0" err="1">
                <a:solidFill>
                  <a:schemeClr val="bg1"/>
                </a:solidFill>
              </a:rPr>
              <a:t>thiamin</a:t>
            </a:r>
            <a:r>
              <a:rPr lang="cs-CZ" i="1" dirty="0">
                <a:solidFill>
                  <a:schemeClr val="bg1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Štěpení cukrů a škrobů, činnost nervové soustavy a psychické činnosti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postižení nervového systému, únava, nervozita, </a:t>
            </a:r>
            <a:r>
              <a:rPr lang="cs-CZ" dirty="0" err="1">
                <a:solidFill>
                  <a:schemeClr val="bg1"/>
                </a:solidFill>
              </a:rPr>
              <a:t>Wernickuv</a:t>
            </a:r>
            <a:r>
              <a:rPr lang="cs-CZ" dirty="0">
                <a:solidFill>
                  <a:schemeClr val="bg1"/>
                </a:solidFill>
              </a:rPr>
              <a:t> syndrom u alkoholiků – mentální poruchy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Maso, med, neloupané obiloviny, ořechy</a:t>
            </a:r>
          </a:p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6E4683B-06C2-467D-90D4-5662FF0FF874}"/>
              </a:ext>
            </a:extLst>
          </p:cNvPr>
          <p:cNvSpPr txBox="1"/>
          <p:nvPr/>
        </p:nvSpPr>
        <p:spPr>
          <a:xfrm>
            <a:off x="6096000" y="833844"/>
            <a:ext cx="54272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B6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i="1" dirty="0">
                <a:solidFill>
                  <a:schemeClr val="bg1"/>
                </a:solidFill>
              </a:rPr>
              <a:t>(pyridoxin)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Regulace hormonální aktivity, metabolismus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anemie, slabost, únava, popraskané koutky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Maso, vnitřnosti, zelenina, luštěniny, obiloviny, ořechy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8808A85-7B25-4FD0-929A-4F06C8D8BDCF}"/>
              </a:ext>
            </a:extLst>
          </p:cNvPr>
          <p:cNvSpPr txBox="1"/>
          <p:nvPr/>
        </p:nvSpPr>
        <p:spPr>
          <a:xfrm>
            <a:off x="6141494" y="2865169"/>
            <a:ext cx="464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B9</a:t>
            </a:r>
            <a:r>
              <a:rPr lang="cs-CZ" b="1" dirty="0">
                <a:solidFill>
                  <a:schemeClr val="bg1"/>
                </a:solidFill>
              </a:rPr>
              <a:t> (kyselina listová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bg1"/>
                </a:solidFill>
              </a:rPr>
              <a:t>Antiteratogenní</a:t>
            </a:r>
            <a:r>
              <a:rPr lang="cs-CZ" dirty="0">
                <a:solidFill>
                  <a:schemeClr val="bg1"/>
                </a:solidFill>
              </a:rPr>
              <a:t> účinky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anemie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Vnitřnosti, zelenina (květák, brokolice), saláty, zelí, ovoce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2844E81-9A41-4C13-AC75-B969A3ECFA21}"/>
              </a:ext>
            </a:extLst>
          </p:cNvPr>
          <p:cNvSpPr txBox="1"/>
          <p:nvPr/>
        </p:nvSpPr>
        <p:spPr>
          <a:xfrm>
            <a:off x="6141494" y="4604101"/>
            <a:ext cx="38213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B12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i="1" dirty="0">
                <a:solidFill>
                  <a:schemeClr val="bg1"/>
                </a:solidFill>
              </a:rPr>
              <a:t>(kobalamin)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Zmírnění únavy, vyčerpání, imunitní systém, tvorba červených krvinek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anemie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Vejce, sýry, mléko, maso, vnitřnosti</a:t>
            </a:r>
          </a:p>
        </p:txBody>
      </p:sp>
    </p:spTree>
    <p:extLst>
      <p:ext uri="{BB962C8B-B14F-4D97-AF65-F5344CB8AC3E}">
        <p14:creationId xmlns:p14="http://schemas.microsoft.com/office/powerpoint/2010/main" val="413039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E1FC7-DF4E-431E-AA03-5411F917F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036" y="2423745"/>
            <a:ext cx="10515600" cy="4041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Minerální látky:</a:t>
            </a:r>
          </a:p>
          <a:p>
            <a:r>
              <a:rPr lang="cs-CZ" sz="2400" dirty="0">
                <a:solidFill>
                  <a:schemeClr val="bg1"/>
                </a:solidFill>
              </a:rPr>
              <a:t>Podílí se na biochemických pochodech v organismu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</a:rPr>
              <a:t>Na, Cl, K, Ca, P, Fe, Mg</a:t>
            </a:r>
          </a:p>
          <a:p>
            <a:pPr marL="0" indent="0">
              <a:buNone/>
            </a:pPr>
            <a:endParaRPr lang="cs-C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Stopové prvky: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</a:rPr>
              <a:t>Jod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  <a:r>
              <a:rPr lang="cs-CZ" sz="2000" dirty="0">
                <a:solidFill>
                  <a:schemeClr val="bg1"/>
                </a:solidFill>
              </a:rPr>
              <a:t>– ryby, zelenina, jodovaná sůl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</a:rPr>
              <a:t>Chrom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  <a:r>
              <a:rPr lang="cs-CZ" sz="2000" dirty="0">
                <a:solidFill>
                  <a:schemeClr val="bg1"/>
                </a:solidFill>
              </a:rPr>
              <a:t>– med, ořechy, pivovarské kvasnice, citrusové plody, rajčata, fazole a brokolice  </a:t>
            </a:r>
            <a:r>
              <a:rPr lang="cs-CZ" sz="2400" b="1" dirty="0"/>
              <a:t>hlad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</a:rPr>
              <a:t>Zinek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  <a:r>
              <a:rPr lang="cs-CZ" sz="2000" dirty="0">
                <a:solidFill>
                  <a:schemeClr val="bg1"/>
                </a:solidFill>
              </a:rPr>
              <a:t>– obiloviny, luštěniny, ořechy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AA6EAA7-DF1B-4E27-8964-1B37725121DD}"/>
              </a:ext>
            </a:extLst>
          </p:cNvPr>
          <p:cNvSpPr txBox="1"/>
          <p:nvPr/>
        </p:nvSpPr>
        <p:spPr>
          <a:xfrm>
            <a:off x="696036" y="392420"/>
            <a:ext cx="37667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C</a:t>
            </a:r>
            <a:r>
              <a:rPr lang="cs-CZ" i="1" dirty="0">
                <a:solidFill>
                  <a:schemeClr val="bg1"/>
                </a:solidFill>
              </a:rPr>
              <a:t> (kyselina </a:t>
            </a:r>
            <a:r>
              <a:rPr lang="cs-CZ" i="1" dirty="0" err="1">
                <a:solidFill>
                  <a:schemeClr val="bg1"/>
                </a:solidFill>
              </a:rPr>
              <a:t>ascorbová</a:t>
            </a:r>
            <a:r>
              <a:rPr lang="cs-CZ" i="1" dirty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Vznik kolagenu, imunita, antioxidační účinky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Nedostatek: kurděje, snížená odolnost proti infekcím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Citrusy, zelenina, játra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970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F97C17F-1BAF-4610-BC0D-7FE004D4C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495956"/>
            <a:ext cx="6418471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Kolik toho tedy musím sníst?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11708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241BC8-D743-4942-9C73-E30080B7945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Energetická spotřeba organismu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11FE0C-3445-493E-AE8E-82A907D9D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Bazální metabolismus  </a:t>
            </a:r>
            <a:r>
              <a:rPr lang="cs-CZ" sz="2400" dirty="0">
                <a:solidFill>
                  <a:schemeClr val="bg1"/>
                </a:solidFill>
              </a:rPr>
              <a:t>=</a:t>
            </a:r>
            <a:r>
              <a:rPr lang="cs-CZ" dirty="0">
                <a:solidFill>
                  <a:schemeClr val="bg1"/>
                </a:solidFill>
              </a:rPr>
              <a:t> 	množství energie k udržení základních 					životních funkcí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+ trávení, vstřebávání, transport a ukládání živin (energie na uložení)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+ </a:t>
            </a:r>
            <a:r>
              <a:rPr lang="cs-CZ" b="1" dirty="0">
                <a:solidFill>
                  <a:schemeClr val="bg1"/>
                </a:solidFill>
              </a:rPr>
              <a:t>tělesná aktivita 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Příjem = výdej </a:t>
            </a:r>
            <a:r>
              <a:rPr lang="cs-C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>
                <a:solidFill>
                  <a:schemeClr val="bg1"/>
                </a:solidFill>
                <a:cs typeface="Times New Roman" panose="02020603050405020304" pitchFamily="18" charset="0"/>
              </a:rPr>
              <a:t>v</a:t>
            </a:r>
            <a:r>
              <a:rPr lang="cs-CZ" dirty="0">
                <a:solidFill>
                  <a:schemeClr val="bg1"/>
                </a:solidFill>
              </a:rPr>
              <a:t>yrovnaná energetická bilance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4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4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5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7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880DE0D-FE84-41A6-9A25-682CA9F4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657" y="1495956"/>
            <a:ext cx="6964685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čem se liší stravování ve vesmíru?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51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52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53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4098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92AC121-8E7C-4C68-BFB7-D9DB6499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495956"/>
            <a:ext cx="6418471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musí být vesmírná strava?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7517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879EDA-1DFF-472F-96E0-E1950DBDC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8663"/>
            <a:ext cx="10515600" cy="54483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>
                <a:solidFill>
                  <a:schemeClr val="bg1"/>
                </a:solidFill>
              </a:rPr>
              <a:t>Výživná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Dobře stravitelná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Nízká hmotnost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Dobře zabalená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Rychle připravitelná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Minimální úklid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Nesmí nechávat drobky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Dobře skladovatelná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Lehce otevíratelná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Zanechá minimum odpadu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Trvanlivá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Nutričně vyvážená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276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22BFD96-87A7-412C-A331-2B28CB34F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495956"/>
            <a:ext cx="6418471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Zapovězené potraviny ve vesmíru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34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9389BD-F1D6-4485-A67C-53CB5C729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2409" y="895483"/>
            <a:ext cx="5786232" cy="3305286"/>
          </a:xfrm>
        </p:spPr>
        <p:txBody>
          <a:bodyPr>
            <a:normAutofit/>
          </a:bodyPr>
          <a:lstStyle/>
          <a:p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Stravování</a:t>
            </a:r>
            <a:b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Zemi a </a:t>
            </a:r>
            <a:b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vesmíru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416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B0E48-3845-4110-848F-3EB079176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2963"/>
            <a:ext cx="10515600" cy="5334000"/>
          </a:xfrm>
        </p:spPr>
        <p:txBody>
          <a:bodyPr>
            <a:normAutofit/>
          </a:bodyPr>
          <a:lstStyle/>
          <a:p>
            <a:pPr lvl="0"/>
            <a:r>
              <a:rPr lang="cs-CZ" dirty="0">
                <a:solidFill>
                  <a:schemeClr val="bg1"/>
                </a:solidFill>
              </a:rPr>
              <a:t>Čerstvé ovoce a zelenina – krátká trvanlivost, těžké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Perlivé nápoje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Mražené potraviny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Koření – sypké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Víno, pivo a další alkohol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Chleba – drobivé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Čerstvé mléko – krátká trvanlivost, nahrazuje sušené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Sušenky – drobivé</a:t>
            </a:r>
          </a:p>
          <a:p>
            <a:pPr lvl="0"/>
            <a:r>
              <a:rPr lang="cs-CZ" dirty="0">
                <a:solidFill>
                  <a:schemeClr val="bg1"/>
                </a:solidFill>
              </a:rPr>
              <a:t>Chipsy – drobivé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788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755D58-474F-4728-AE38-7267C186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495956"/>
            <a:ext cx="6418471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formy jídla se ve vesmíru využívají?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79169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762EDE-19B2-446E-A364-6B0763DFC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497681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B – </a:t>
            </a:r>
            <a:r>
              <a:rPr lang="cs-CZ" b="1" dirty="0" err="1">
                <a:solidFill>
                  <a:schemeClr val="bg1"/>
                </a:solidFill>
              </a:rPr>
              <a:t>beverage</a:t>
            </a:r>
            <a:r>
              <a:rPr lang="cs-CZ" b="1" dirty="0">
                <a:solidFill>
                  <a:schemeClr val="bg1"/>
                </a:solidFill>
              </a:rPr>
              <a:t> (nápoje) </a:t>
            </a:r>
            <a:r>
              <a:rPr lang="cs-CZ" dirty="0">
                <a:solidFill>
                  <a:schemeClr val="bg1"/>
                </a:solidFill>
              </a:rPr>
              <a:t>– káva, džus, čaj, voda, nutriční drinky, mléko</a:t>
            </a:r>
          </a:p>
          <a:p>
            <a:r>
              <a:rPr lang="cs-CZ" b="1" dirty="0">
                <a:solidFill>
                  <a:schemeClr val="bg1"/>
                </a:solidFill>
              </a:rPr>
              <a:t>FF – </a:t>
            </a:r>
            <a:r>
              <a:rPr lang="cs-CZ" b="1" dirty="0" err="1">
                <a:solidFill>
                  <a:schemeClr val="bg1"/>
                </a:solidFill>
              </a:rPr>
              <a:t>fresh</a:t>
            </a:r>
            <a:r>
              <a:rPr lang="cs-CZ" b="1" dirty="0">
                <a:solidFill>
                  <a:schemeClr val="bg1"/>
                </a:solidFill>
              </a:rPr>
              <a:t> food </a:t>
            </a:r>
            <a:r>
              <a:rPr lang="cs-CZ" dirty="0">
                <a:solidFill>
                  <a:schemeClr val="bg1"/>
                </a:solidFill>
              </a:rPr>
              <a:t>– ovoce, zelenina </a:t>
            </a:r>
            <a:r>
              <a:rPr lang="cs-C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>
                <a:solidFill>
                  <a:schemeClr val="bg1"/>
                </a:solidFill>
              </a:rPr>
              <a:t>psychická podpora pro astronauty</a:t>
            </a:r>
          </a:p>
          <a:p>
            <a:r>
              <a:rPr lang="cs-CZ" b="1" dirty="0">
                <a:solidFill>
                  <a:schemeClr val="bg1"/>
                </a:solidFill>
              </a:rPr>
              <a:t>I – </a:t>
            </a:r>
            <a:r>
              <a:rPr lang="cs-CZ" b="1" dirty="0" err="1">
                <a:solidFill>
                  <a:schemeClr val="bg1"/>
                </a:solidFill>
              </a:rPr>
              <a:t>irradiated</a:t>
            </a:r>
            <a:r>
              <a:rPr lang="cs-CZ" b="1" dirty="0">
                <a:solidFill>
                  <a:schemeClr val="bg1"/>
                </a:solidFill>
              </a:rPr>
              <a:t> (sterilizované ionizujícím zářením) </a:t>
            </a:r>
            <a:r>
              <a:rPr lang="cs-CZ" dirty="0">
                <a:solidFill>
                  <a:schemeClr val="bg1"/>
                </a:solidFill>
              </a:rPr>
              <a:t>– maso</a:t>
            </a:r>
          </a:p>
          <a:p>
            <a:r>
              <a:rPr lang="cs-CZ" b="1" dirty="0">
                <a:solidFill>
                  <a:schemeClr val="bg1"/>
                </a:solidFill>
              </a:rPr>
              <a:t>IM – </a:t>
            </a:r>
            <a:r>
              <a:rPr lang="cs-CZ" b="1" dirty="0" err="1">
                <a:solidFill>
                  <a:schemeClr val="bg1"/>
                </a:solidFill>
              </a:rPr>
              <a:t>intermediate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err="1">
                <a:solidFill>
                  <a:schemeClr val="bg1"/>
                </a:solidFill>
              </a:rPr>
              <a:t>moisture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sušené meruňky</a:t>
            </a:r>
          </a:p>
          <a:p>
            <a:r>
              <a:rPr lang="cs-CZ" b="1" dirty="0">
                <a:solidFill>
                  <a:schemeClr val="bg1"/>
                </a:solidFill>
              </a:rPr>
              <a:t>NF – natural </a:t>
            </a:r>
            <a:r>
              <a:rPr lang="cs-CZ" b="1" dirty="0" err="1">
                <a:solidFill>
                  <a:schemeClr val="bg1"/>
                </a:solidFill>
              </a:rPr>
              <a:t>form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ořechy, sušenky, tyčinky, mandle, </a:t>
            </a:r>
            <a:r>
              <a:rPr lang="cs-CZ" dirty="0" err="1">
                <a:solidFill>
                  <a:schemeClr val="bg1"/>
                </a:solidFill>
              </a:rPr>
              <a:t>brownies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R – </a:t>
            </a:r>
            <a:r>
              <a:rPr lang="cs-CZ" b="1" dirty="0" err="1">
                <a:solidFill>
                  <a:schemeClr val="bg1"/>
                </a:solidFill>
              </a:rPr>
              <a:t>rehydratable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rýže, těstoviny, míchaná vajíčka, cornflakes, houbová polévka, ravioly, kuřecí </a:t>
            </a:r>
            <a:r>
              <a:rPr lang="cs-CZ" dirty="0" err="1">
                <a:solidFill>
                  <a:schemeClr val="bg1"/>
                </a:solidFill>
              </a:rPr>
              <a:t>curry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T – </a:t>
            </a:r>
            <a:r>
              <a:rPr lang="cs-CZ" b="1" dirty="0" err="1">
                <a:solidFill>
                  <a:schemeClr val="bg1"/>
                </a:solidFill>
              </a:rPr>
              <a:t>thermostabilized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kandované ovoce</a:t>
            </a:r>
          </a:p>
          <a:p>
            <a:r>
              <a:rPr lang="cs-CZ" b="1" dirty="0" err="1">
                <a:solidFill>
                  <a:schemeClr val="bg1"/>
                </a:solidFill>
              </a:rPr>
              <a:t>Freeze-dried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ovoce (jahody, maliny)</a:t>
            </a:r>
          </a:p>
          <a:p>
            <a:r>
              <a:rPr lang="cs-CZ" b="1" dirty="0" err="1">
                <a:solidFill>
                  <a:schemeClr val="bg1"/>
                </a:solidFill>
              </a:rPr>
              <a:t>Extended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err="1">
                <a:solidFill>
                  <a:schemeClr val="bg1"/>
                </a:solidFill>
              </a:rPr>
              <a:t>shelf-life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err="1">
                <a:solidFill>
                  <a:schemeClr val="bg1"/>
                </a:solidFill>
              </a:rPr>
              <a:t>products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</a:t>
            </a:r>
            <a:r>
              <a:rPr lang="cs-CZ" dirty="0" err="1">
                <a:solidFill>
                  <a:schemeClr val="bg1"/>
                </a:solidFill>
              </a:rPr>
              <a:t>wafle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 err="1">
                <a:solidFill>
                  <a:schemeClr val="bg1"/>
                </a:solidFill>
              </a:rPr>
              <a:t>Shelf</a:t>
            </a:r>
            <a:r>
              <a:rPr lang="cs-CZ" b="1" dirty="0">
                <a:solidFill>
                  <a:schemeClr val="bg1"/>
                </a:solidFill>
              </a:rPr>
              <a:t>-</a:t>
            </a:r>
            <a:r>
              <a:rPr lang="cs-CZ" b="1" dirty="0" err="1">
                <a:solidFill>
                  <a:schemeClr val="bg1"/>
                </a:solidFill>
              </a:rPr>
              <a:t>stable</a:t>
            </a:r>
            <a:r>
              <a:rPr lang="cs-CZ" dirty="0">
                <a:solidFill>
                  <a:schemeClr val="bg1"/>
                </a:solidFill>
              </a:rPr>
              <a:t> – tortilly</a:t>
            </a:r>
          </a:p>
          <a:p>
            <a:r>
              <a:rPr lang="cs-CZ" b="1" dirty="0" err="1">
                <a:solidFill>
                  <a:schemeClr val="bg1"/>
                </a:solidFill>
              </a:rPr>
              <a:t>Condiments</a:t>
            </a:r>
            <a:r>
              <a:rPr lang="cs-CZ" dirty="0">
                <a:solidFill>
                  <a:schemeClr val="bg1"/>
                </a:solidFill>
              </a:rPr>
              <a:t> – sůl, pepř (tekutá forma), kečup, hořčice, majonéza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9739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755D58-474F-4728-AE38-7267C186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657" y="1495956"/>
            <a:ext cx="6964685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Mění se nějak chuť potravin ve vesmíru?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09771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755D58-474F-4728-AE38-7267C186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657" y="1495956"/>
            <a:ext cx="6964685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 pobyt v nulové gravitaci vliv i na ostatní smysly?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4785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755D58-474F-4728-AE38-7267C186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657" y="1495955"/>
            <a:ext cx="6964685" cy="46342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Vesmírné menu</a:t>
            </a:r>
            <a:b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Zkouška chuti se zacpaným nosem</a:t>
            </a:r>
            <a:b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Zkouška citlivosti</a:t>
            </a:r>
            <a:b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Převrácené oči</a:t>
            </a:r>
            <a:b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Převrácené uši </a:t>
            </a:r>
            <a:b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3998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6F749FB-D3C8-4889-8E84-0D0E753F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765" y="1495956"/>
            <a:ext cx="6418471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by </a:t>
            </a:r>
            <a:r>
              <a:rPr lang="en-US" sz="5400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měla</a:t>
            </a:r>
            <a:r>
              <a:rPr lang="en-US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strava</a:t>
            </a:r>
            <a:r>
              <a:rPr lang="en-US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obsahovat</a:t>
            </a:r>
            <a:r>
              <a:rPr lang="en-US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55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79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6625E3-F09C-42A5-9088-05D2B8B21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BÍLKOVINY</a:t>
            </a:r>
          </a:p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SACHARIDY</a:t>
            </a:r>
          </a:p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TUKY</a:t>
            </a:r>
          </a:p>
          <a:p>
            <a:endParaRPr lang="cs-CZ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VITAMÍNY</a:t>
            </a:r>
          </a:p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MINERÁLY</a:t>
            </a:r>
          </a:p>
          <a:p>
            <a:r>
              <a:rPr lang="cs-C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STOPOVÉ PRVKY</a:t>
            </a:r>
          </a:p>
        </p:txBody>
      </p:sp>
    </p:spTree>
    <p:extLst>
      <p:ext uri="{BB962C8B-B14F-4D97-AF65-F5344CB8AC3E}">
        <p14:creationId xmlns:p14="http://schemas.microsoft.com/office/powerpoint/2010/main" val="429139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DC513-B4BA-4E63-AD55-3484D427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BÍLKOVINY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0AB5AB-8A26-49C2-BB83-CD9955FFD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6-8 g/kg na den</a:t>
            </a:r>
          </a:p>
          <a:p>
            <a:r>
              <a:rPr lang="cs-CZ" dirty="0">
                <a:solidFill>
                  <a:schemeClr val="bg1"/>
                </a:solidFill>
              </a:rPr>
              <a:t>10-15% denního příjmu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Funkce: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stavební, růst a obnova tkání, energie (v případě nouze)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Zdroje: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živočišné – plnohodnotné (maso, mléko, sýry, vejce)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rostlinné – neplnohodnotné (luštěniny, obilniny, rýže)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Nedostatek: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snížení obnovy a růstu tkání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1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63969-C47E-4A54-944A-262D241A6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SACHARIDY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D7C3B0-1EB7-4FD6-8544-5B2408DD5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763"/>
            <a:ext cx="10515600" cy="5072062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bg1"/>
                </a:solidFill>
              </a:rPr>
              <a:t>minimum 50 g na den</a:t>
            </a:r>
          </a:p>
          <a:p>
            <a:r>
              <a:rPr lang="cs-CZ" dirty="0">
                <a:solidFill>
                  <a:schemeClr val="bg1"/>
                </a:solidFill>
              </a:rPr>
              <a:t>55-60% denního příjmu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Funkce: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energie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bg1"/>
                </a:solidFill>
              </a:rPr>
              <a:t> Mono– </a:t>
            </a:r>
            <a:r>
              <a:rPr lang="cs-CZ" sz="2600" b="1" dirty="0">
                <a:solidFill>
                  <a:schemeClr val="bg1"/>
                </a:solidFill>
              </a:rPr>
              <a:t>glukóza</a:t>
            </a:r>
            <a:r>
              <a:rPr lang="cs-CZ" sz="2600" dirty="0">
                <a:solidFill>
                  <a:schemeClr val="bg1"/>
                </a:solidFill>
              </a:rPr>
              <a:t> (hroznový cukr), </a:t>
            </a:r>
            <a:r>
              <a:rPr lang="cs-CZ" sz="2600" b="1" dirty="0">
                <a:solidFill>
                  <a:schemeClr val="bg1"/>
                </a:solidFill>
              </a:rPr>
              <a:t>fruktóza</a:t>
            </a:r>
            <a:r>
              <a:rPr lang="cs-CZ" sz="2600" dirty="0">
                <a:solidFill>
                  <a:schemeClr val="bg1"/>
                </a:solidFill>
              </a:rPr>
              <a:t> (= ovocný cukr, med, jahody, ostružiny, borůvky, meloun, batáty, cibule, kukuřice), galaktóza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bg1"/>
                </a:solidFill>
              </a:rPr>
              <a:t> </a:t>
            </a:r>
            <a:r>
              <a:rPr lang="cs-CZ" sz="2600" dirty="0" err="1">
                <a:solidFill>
                  <a:schemeClr val="bg1"/>
                </a:solidFill>
              </a:rPr>
              <a:t>Oligo</a:t>
            </a:r>
            <a:r>
              <a:rPr lang="cs-CZ" sz="2600" dirty="0">
                <a:solidFill>
                  <a:schemeClr val="bg1"/>
                </a:solidFill>
              </a:rPr>
              <a:t>– </a:t>
            </a:r>
            <a:r>
              <a:rPr lang="cs-CZ" sz="2600" b="1" dirty="0">
                <a:solidFill>
                  <a:schemeClr val="bg1"/>
                </a:solidFill>
              </a:rPr>
              <a:t>sacharóza</a:t>
            </a:r>
            <a:r>
              <a:rPr lang="cs-CZ" sz="2600" dirty="0">
                <a:solidFill>
                  <a:schemeClr val="bg1"/>
                </a:solidFill>
              </a:rPr>
              <a:t> (</a:t>
            </a:r>
            <a:r>
              <a:rPr lang="cs-CZ" sz="2600">
                <a:solidFill>
                  <a:schemeClr val="bg1"/>
                </a:solidFill>
              </a:rPr>
              <a:t>nejběžnější, cukr </a:t>
            </a:r>
            <a:r>
              <a:rPr lang="cs-CZ" sz="2600" dirty="0">
                <a:solidFill>
                  <a:schemeClr val="bg1"/>
                </a:solidFill>
              </a:rPr>
              <a:t>řepný, třtinový), </a:t>
            </a:r>
            <a:r>
              <a:rPr lang="cs-CZ" sz="2600" b="1" dirty="0">
                <a:solidFill>
                  <a:schemeClr val="bg1"/>
                </a:solidFill>
              </a:rPr>
              <a:t>laktóza</a:t>
            </a:r>
            <a:r>
              <a:rPr lang="cs-CZ" sz="2600" dirty="0">
                <a:solidFill>
                  <a:schemeClr val="bg1"/>
                </a:solidFill>
              </a:rPr>
              <a:t> (cukr mléčný),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bg1"/>
                </a:solidFill>
              </a:rPr>
              <a:t> </a:t>
            </a:r>
            <a:r>
              <a:rPr lang="cs-CZ" sz="2600" dirty="0" err="1">
                <a:solidFill>
                  <a:schemeClr val="bg1"/>
                </a:solidFill>
              </a:rPr>
              <a:t>Poly</a:t>
            </a:r>
            <a:r>
              <a:rPr lang="cs-CZ" sz="2600" dirty="0">
                <a:solidFill>
                  <a:schemeClr val="bg1"/>
                </a:solidFill>
              </a:rPr>
              <a:t>– </a:t>
            </a:r>
            <a:r>
              <a:rPr lang="cs-CZ" sz="2600" b="1" dirty="0">
                <a:solidFill>
                  <a:schemeClr val="bg1"/>
                </a:solidFill>
              </a:rPr>
              <a:t>škrob</a:t>
            </a:r>
            <a:r>
              <a:rPr lang="cs-CZ" sz="2600" dirty="0">
                <a:solidFill>
                  <a:schemeClr val="bg1"/>
                </a:solidFill>
              </a:rPr>
              <a:t> (obiloviny, luštěniny, brambory), </a:t>
            </a:r>
            <a:r>
              <a:rPr lang="cs-CZ" sz="2600" b="1" dirty="0">
                <a:solidFill>
                  <a:schemeClr val="bg1"/>
                </a:solidFill>
              </a:rPr>
              <a:t>celulóza</a:t>
            </a:r>
            <a:r>
              <a:rPr lang="cs-CZ" sz="2600" dirty="0">
                <a:solidFill>
                  <a:schemeClr val="bg1"/>
                </a:solidFill>
              </a:rPr>
              <a:t> (vláknina – nestravitelná)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Nadbytek: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obezita, zubní kaz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Nedostatek: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únava, nízký krevní cukr</a:t>
            </a:r>
          </a:p>
        </p:txBody>
      </p:sp>
    </p:spTree>
    <p:extLst>
      <p:ext uri="{BB962C8B-B14F-4D97-AF65-F5344CB8AC3E}">
        <p14:creationId xmlns:p14="http://schemas.microsoft.com/office/powerpoint/2010/main" val="124057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7A7C3B-4444-4DC3-AB74-70525323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07F81A-3C90-4761-BFC2-8AC034192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88"/>
            <a:ext cx="10515600" cy="4676775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bg1"/>
                </a:solidFill>
              </a:rPr>
              <a:t>okolo 70 g denně</a:t>
            </a:r>
          </a:p>
          <a:p>
            <a:r>
              <a:rPr lang="cs-CZ" dirty="0">
                <a:solidFill>
                  <a:schemeClr val="bg1"/>
                </a:solidFill>
              </a:rPr>
              <a:t>max 30% denního příjmu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Funkce: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zásobárna energie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sz="2600" b="1" dirty="0">
                <a:solidFill>
                  <a:schemeClr val="bg1"/>
                </a:solidFill>
              </a:rPr>
              <a:t>nasycené</a:t>
            </a:r>
            <a:r>
              <a:rPr lang="cs-CZ" sz="2600" dirty="0">
                <a:solidFill>
                  <a:schemeClr val="bg1"/>
                </a:solidFill>
              </a:rPr>
              <a:t>  MK – máslo, sádlo, uzeniny, tučné maso, mléčné výrobky, palmový, kokosový olej </a:t>
            </a:r>
            <a:r>
              <a:rPr lang="cs-CZ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sz="2600" dirty="0">
                <a:solidFill>
                  <a:schemeClr val="bg1"/>
                </a:solidFill>
              </a:rPr>
              <a:t>zvyšují hladinu LDL „zlého“ cholesterolu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chemeClr val="bg1"/>
                </a:solidFill>
              </a:rPr>
              <a:t> </a:t>
            </a:r>
            <a:r>
              <a:rPr lang="cs-CZ" sz="2600" b="1" dirty="0">
                <a:solidFill>
                  <a:schemeClr val="bg1"/>
                </a:solidFill>
              </a:rPr>
              <a:t>nenasycené</a:t>
            </a:r>
            <a:r>
              <a:rPr lang="cs-CZ" sz="2600" dirty="0">
                <a:solidFill>
                  <a:schemeClr val="bg1"/>
                </a:solidFill>
              </a:rPr>
              <a:t> MK – semena, ořechy, avokádový, lněný, řepkový olej </a:t>
            </a:r>
            <a:r>
              <a:rPr lang="cs-CZ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sz="2600" dirty="0">
                <a:solidFill>
                  <a:schemeClr val="bg1"/>
                </a:solidFill>
                <a:cs typeface="Times New Roman" panose="02020603050405020304" pitchFamily="18" charset="0"/>
              </a:rPr>
              <a:t>pomáhají udržovat normální hladinu cholesterolu v krvi (HDL)</a:t>
            </a:r>
            <a:endParaRPr lang="cs-CZ" sz="2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Nadbytek: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obezita, riziko kardiovaskulárních chorob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Nedostatek: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redukce hmotnosti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11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157933-2FDD-4E6A-BD41-8EE730F3C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solidFill>
            <a:schemeClr val="tx1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bg1"/>
                </a:solidFill>
              </a:rPr>
              <a:t> Omega 3 mastné kyseliny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polynenasycené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zdravé fungování pohybového aparátu, kardiovaskulárního systému, růst a vývoj dětí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ryby, rybí olej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bg1"/>
                </a:solidFill>
              </a:rPr>
              <a:t> Trans mastné kyseliny 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z výživového hlediska nejhorší, kardiovaskulární onemocnění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méně než 1% z celkového příjmu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náhražky čokolád, trvanlivé pečivo, polevy</a:t>
            </a:r>
          </a:p>
        </p:txBody>
      </p:sp>
    </p:spTree>
    <p:extLst>
      <p:ext uri="{BB962C8B-B14F-4D97-AF65-F5344CB8AC3E}">
        <p14:creationId xmlns:p14="http://schemas.microsoft.com/office/powerpoint/2010/main" val="107279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3068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1053" y="819446"/>
            <a:ext cx="6964685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3658" y="727769"/>
            <a:ext cx="6964685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B7B14BC-293D-4602-95FD-33D678463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053" y="1495956"/>
            <a:ext cx="6749894" cy="26920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znáte vitamíny?</a:t>
            </a:r>
            <a:endParaRPr lang="en-US" sz="5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5326" y="343675"/>
            <a:ext cx="768186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7140" y="5100276"/>
            <a:ext cx="515928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393662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1018</Words>
  <Application>Microsoft Office PowerPoint</Application>
  <PresentationFormat>Širokoúhlá obrazovka</PresentationFormat>
  <Paragraphs>180</Paragraphs>
  <Slides>25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Stravování na Zemi a  ve vesmíru</vt:lpstr>
      <vt:lpstr>Co by měla strava obsahovat?</vt:lpstr>
      <vt:lpstr>Prezentace aplikace PowerPoint</vt:lpstr>
      <vt:lpstr>BÍLKOVINY</vt:lpstr>
      <vt:lpstr>SACHARIDY</vt:lpstr>
      <vt:lpstr>TUKY</vt:lpstr>
      <vt:lpstr>Prezentace aplikace PowerPoint</vt:lpstr>
      <vt:lpstr>Jaké znáte vitamíny?</vt:lpstr>
      <vt:lpstr>Prezentace aplikace PowerPoint</vt:lpstr>
      <vt:lpstr>Prezentace aplikace PowerPoint</vt:lpstr>
      <vt:lpstr>Prezentace aplikace PowerPoint</vt:lpstr>
      <vt:lpstr>Prezentace aplikace PowerPoint</vt:lpstr>
      <vt:lpstr>Kolik toho tedy musím sníst?</vt:lpstr>
      <vt:lpstr>Energetická spotřeba organismu</vt:lpstr>
      <vt:lpstr>V čem se liší stravování ve vesmíru?</vt:lpstr>
      <vt:lpstr>Jaká musí být vesmírná strava?</vt:lpstr>
      <vt:lpstr>Prezentace aplikace PowerPoint</vt:lpstr>
      <vt:lpstr>Zapovězené potraviny ve vesmíru</vt:lpstr>
      <vt:lpstr>Prezentace aplikace PowerPoint</vt:lpstr>
      <vt:lpstr>Jaké formy jídla se ve vesmíru využívají?</vt:lpstr>
      <vt:lpstr>Prezentace aplikace PowerPoint</vt:lpstr>
      <vt:lpstr>Mění se nějak chuť potravin ve vesmíru?</vt:lpstr>
      <vt:lpstr>Má pobyt v nulové gravitaci vliv i na ostatní smysly?</vt:lpstr>
      <vt:lpstr>1. Vesmírné menu 2. Zkouška chuti se zacpaným nosem 3. Zkouška citlivosti 4. Převrácené oči 5. Převrácené uši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Stravování na Zemi a ve vesmíru</dc:title>
  <dc:creator>Petra Kratochvílová</dc:creator>
  <cp:lastModifiedBy>Dražan Sven</cp:lastModifiedBy>
  <cp:revision>46</cp:revision>
  <dcterms:created xsi:type="dcterms:W3CDTF">2021-06-12T13:49:01Z</dcterms:created>
  <dcterms:modified xsi:type="dcterms:W3CDTF">2021-11-01T01:35:57Z</dcterms:modified>
</cp:coreProperties>
</file>