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2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89" r:id="rId16"/>
    <p:sldId id="270" r:id="rId17"/>
    <p:sldId id="271" r:id="rId18"/>
    <p:sldId id="274" r:id="rId19"/>
    <p:sldId id="276" r:id="rId20"/>
    <p:sldId id="28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9A130-770F-4177-B4B9-C934F2865905}">
  <a:tblStyle styleId="{EA99A130-770F-4177-B4B9-C934F28659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664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981386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Youtube zalozen 2005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13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da2fdc90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da2fdc90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25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9d7021f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d9d7021f8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74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a2fdc90c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a2fdc90c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546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da2fdc90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da2fdc90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280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9d7021f8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d9d7021f8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d9d7021f8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d9d7021f8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574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d9d7021f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d9d7021f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Prosvištět - </a:t>
            </a:r>
            <a:r>
              <a:rPr lang="cs" sz="1200" b="1"/>
              <a:t>YouTube</a:t>
            </a:r>
            <a:endParaRPr sz="1200" b="1"/>
          </a:p>
        </p:txBody>
      </p:sp>
    </p:spTree>
    <p:extLst>
      <p:ext uri="{BB962C8B-B14F-4D97-AF65-F5344CB8AC3E}">
        <p14:creationId xmlns:p14="http://schemas.microsoft.com/office/powerpoint/2010/main" val="2009470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d9d7021f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d9d7021f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Prosvištět - </a:t>
            </a:r>
            <a:r>
              <a:rPr lang="cs" sz="1200" b="1"/>
              <a:t>Facebook</a:t>
            </a:r>
            <a:endParaRPr sz="1200" b="1"/>
          </a:p>
        </p:txBody>
      </p:sp>
    </p:spTree>
    <p:extLst>
      <p:ext uri="{BB962C8B-B14F-4D97-AF65-F5344CB8AC3E}">
        <p14:creationId xmlns:p14="http://schemas.microsoft.com/office/powerpoint/2010/main" val="1053977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d9d7021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d9d7021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1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219eef5_0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219eef5_0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69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219eef5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219eef5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Prosvištět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857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9d7021f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9d7021f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9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9d7021f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9d7021f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8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219eef5_0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219eef5_0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70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219eef5_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7219eef5_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9d7021f8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9d7021f8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59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9d7021f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9d7021f8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Making of: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https://vimeo.com/39813864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60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11496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114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11496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>
                <a:solidFill>
                  <a:schemeClr val="dk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>
                <a:solidFill>
                  <a:schemeClr val="dk2"/>
                </a:solidFill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>
                <a:solidFill>
                  <a:schemeClr val="dk2"/>
                </a:solidFill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>
                <a:solidFill>
                  <a:schemeClr val="dk2"/>
                </a:solidFill>
              </a:defRPr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>
                <a:solidFill>
                  <a:schemeClr val="dk2"/>
                </a:solidFill>
              </a:defRPr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>
                <a:solidFill>
                  <a:schemeClr val="dk2"/>
                </a:solidFill>
              </a:defRPr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6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BC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GzEgZ_Nu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SB1pkj80U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30a2dpHS_TU" TargetMode="External"/><Relationship Id="rId3" Type="http://schemas.openxmlformats.org/officeDocument/2006/relationships/hyperlink" Target="http://www.youtube.com/watch?v=3I24bSteJpw&amp;feature=player_embedded" TargetMode="External"/><Relationship Id="rId7" Type="http://schemas.openxmlformats.org/officeDocument/2006/relationships/hyperlink" Target="http://www.youtube.com/watch?v=R55e-uHQna0&amp;feature=relmf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GZNocni6zE" TargetMode="External"/><Relationship Id="rId5" Type="http://schemas.openxmlformats.org/officeDocument/2006/relationships/hyperlink" Target="https://www.youtube.com/watch?v=Z57kGB-mI54" TargetMode="External"/><Relationship Id="rId10" Type="http://schemas.openxmlformats.org/officeDocument/2006/relationships/hyperlink" Target="https://www.youtube.com/watch?v=Wl8AGZRkwes" TargetMode="External"/><Relationship Id="rId4" Type="http://schemas.openxmlformats.org/officeDocument/2006/relationships/hyperlink" Target="http://www.youtube.com/watch?v=qybUFnY7Y8w&amp;feature=player_embedded" TargetMode="External"/><Relationship Id="rId9" Type="http://schemas.openxmlformats.org/officeDocument/2006/relationships/hyperlink" Target="https://www.youtube.com/watch?v=Snst8htbwB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hyperlink" Target="http://www.youtube.com/watch?v=ODQlhmJLc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1TvS92XY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subTitle" idx="1"/>
          </p:nvPr>
        </p:nvSpPr>
        <p:spPr>
          <a:xfrm>
            <a:off x="554875" y="3627025"/>
            <a:ext cx="80166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solidFill>
                  <a:srgbClr val="2388DB"/>
                </a:solidFill>
                <a:highlight>
                  <a:srgbClr val="FFFFFF"/>
                </a:highlight>
              </a:rPr>
              <a:t>Video - Science - Viral</a:t>
            </a:r>
            <a:endParaRPr sz="2400" b="1">
              <a:solidFill>
                <a:srgbClr val="2388DB"/>
              </a:solidFill>
            </a:endParaRPr>
          </a:p>
        </p:txBody>
      </p:sp>
      <p:pic>
        <p:nvPicPr>
          <p:cNvPr id="101" name="Google Shape;1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125" y="80475"/>
            <a:ext cx="4368111" cy="332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90" y="4157700"/>
            <a:ext cx="4216946" cy="935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www.focus-age.cz/m-journal/files/2013%20petr/listopad/2.%20tyden/D1/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81" y="255494"/>
            <a:ext cx="8558343" cy="464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focus-age.cz/m-journal/files/2013%20petr/listopad/2.%20tyden/D1/Making%20of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34" y="187230"/>
            <a:ext cx="8416926" cy="473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focus-age.cz/m-journal/files/2013%20petr/listopad/2.%20tyden/D1/fram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93955"/>
            <a:ext cx="8437096" cy="4745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focus-age.cz/m-journal/files/2013%20petr/listopad/2.%20tyden/D1/bajker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162" y="0"/>
            <a:ext cx="723708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388" y="316105"/>
            <a:ext cx="8602145" cy="44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2" descr="Czech capital Brno, Trump, Ivana, Babiš, Zeman, Klaus, Putin, ... just  Ovčáček missing. Official Czech version. Believe me. It's True. #sorryjako #Americafirst . &#10;Created with love in Brno by Aleš, Barbucha, Bubak, Havran, Petr, and Ted with fantastic Trump voice ;-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18" y="0"/>
            <a:ext cx="69095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476" y="0"/>
            <a:ext cx="60730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9"/>
          <p:cNvSpPr txBox="1">
            <a:spLocks noGrp="1"/>
          </p:cNvSpPr>
          <p:nvPr>
            <p:ph type="subTitle" idx="1"/>
          </p:nvPr>
        </p:nvSpPr>
        <p:spPr>
          <a:xfrm>
            <a:off x="311700" y="261250"/>
            <a:ext cx="8520600" cy="1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rgbClr val="2388DB"/>
                </a:solidFill>
              </a:rPr>
              <a:t>Díky za pozornost ;-)</a:t>
            </a:r>
            <a:endParaRPr sz="3000" b="1" dirty="0">
              <a:solidFill>
                <a:srgbClr val="2388DB"/>
              </a:solidFill>
            </a:endParaRPr>
          </a:p>
          <a:p>
            <a:pPr marL="0" lvl="0" indent="0">
              <a:lnSpc>
                <a:spcPct val="150000"/>
              </a:lnSpc>
            </a:pPr>
            <a:r>
              <a:rPr lang="cs" sz="2400" dirty="0" smtClean="0">
                <a:solidFill>
                  <a:srgbClr val="2388DB"/>
                </a:solidFill>
              </a:rPr>
              <a:t>David Spáčil, </a:t>
            </a:r>
            <a:r>
              <a:rPr lang="cs-CZ" sz="2400" dirty="0" smtClean="0">
                <a:solidFill>
                  <a:srgbClr val="2388DB"/>
                </a:solidFill>
              </a:rPr>
              <a:t>havran@</a:t>
            </a:r>
            <a:r>
              <a:rPr lang="cs-CZ" sz="2400" dirty="0" err="1" smtClean="0">
                <a:solidFill>
                  <a:srgbClr val="2388DB"/>
                </a:solidFill>
              </a:rPr>
              <a:t>videoflot.com</a:t>
            </a:r>
            <a:endParaRPr sz="2400" dirty="0">
              <a:solidFill>
                <a:srgbClr val="2388DB"/>
              </a:solidFill>
            </a:endParaRPr>
          </a:p>
        </p:txBody>
      </p:sp>
      <p:pic>
        <p:nvPicPr>
          <p:cNvPr id="290" name="Google Shape;29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47" y="1643056"/>
            <a:ext cx="9144000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Trocha teorie...</a:t>
            </a:r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546013"/>
            <a:ext cx="3810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/>
          <p:nvPr/>
        </p:nvSpPr>
        <p:spPr>
          <a:xfrm>
            <a:off x="-14800" y="0"/>
            <a:ext cx="9206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59" y="0"/>
            <a:ext cx="72810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Virální marketing...</a:t>
            </a:r>
            <a:endParaRPr/>
          </a:p>
        </p:txBody>
      </p:sp>
      <p:sp>
        <p:nvSpPr>
          <p:cNvPr id="113" name="Google Shape;113;p29"/>
          <p:cNvSpPr txBox="1"/>
          <p:nvPr/>
        </p:nvSpPr>
        <p:spPr>
          <a:xfrm>
            <a:off x="226950" y="1370625"/>
            <a:ext cx="8690100" cy="1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solidFill>
                  <a:srgbClr val="2388DB"/>
                </a:solidFill>
              </a:rPr>
              <a:t>… je plánovaná aktivita, která svojí povahou motivuje příjemce k roli šiřitele.</a:t>
            </a:r>
            <a:endParaRPr sz="2400" b="1">
              <a:solidFill>
                <a:srgbClr val="2388D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solidFill>
                  <a:srgbClr val="2388DB"/>
                </a:solidFill>
              </a:rPr>
              <a:t> </a:t>
            </a:r>
            <a:endParaRPr sz="2400" b="1">
              <a:solidFill>
                <a:srgbClr val="2388D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388DB"/>
              </a:solidFill>
            </a:endParaRPr>
          </a:p>
        </p:txBody>
      </p:sp>
      <p:pic>
        <p:nvPicPr>
          <p:cNvPr id="114" name="Google Shape;1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725" y="2219675"/>
            <a:ext cx="4218550" cy="29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/>
          <p:nvPr/>
        </p:nvSpPr>
        <p:spPr>
          <a:xfrm>
            <a:off x="-14800" y="0"/>
            <a:ext cx="9206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850" y="0"/>
            <a:ext cx="72811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Buttons of Buzz</a:t>
            </a:r>
            <a:endParaRPr/>
          </a:p>
        </p:txBody>
      </p:sp>
      <p:sp>
        <p:nvSpPr>
          <p:cNvPr id="132" name="Google Shape;132;p32"/>
          <p:cNvSpPr txBox="1"/>
          <p:nvPr/>
        </p:nvSpPr>
        <p:spPr>
          <a:xfrm>
            <a:off x="807703" y="1106832"/>
            <a:ext cx="8615100" cy="55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Tabu</a:t>
            </a:r>
            <a:endParaRPr sz="2400" b="1" dirty="0">
              <a:solidFill>
                <a:srgbClr val="2388DB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Něco neobvyklého</a:t>
            </a:r>
            <a:endParaRPr sz="2400" b="1" dirty="0">
              <a:solidFill>
                <a:srgbClr val="2388DB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Něco </a:t>
            </a:r>
            <a:r>
              <a:rPr lang="cs" sz="2400" b="1" dirty="0" smtClean="0">
                <a:solidFill>
                  <a:srgbClr val="2388DB"/>
                </a:solidFill>
                <a:highlight>
                  <a:srgbClr val="FFFFFF"/>
                </a:highlight>
              </a:rPr>
              <a:t>pobuřujícího, kontroverzní</a:t>
            </a:r>
            <a:endParaRPr sz="2400" b="1" dirty="0">
              <a:solidFill>
                <a:srgbClr val="2388DB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Něco </a:t>
            </a:r>
            <a:r>
              <a:rPr lang="cs" sz="2400" b="1" dirty="0" smtClean="0">
                <a:solidFill>
                  <a:srgbClr val="2388DB"/>
                </a:solidFill>
                <a:highlight>
                  <a:srgbClr val="FFFFFF"/>
                </a:highlight>
              </a:rPr>
              <a:t>vtipného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-CZ" sz="2400" b="1" dirty="0" smtClean="0">
                <a:solidFill>
                  <a:srgbClr val="2388DB"/>
                </a:solidFill>
                <a:highlight>
                  <a:srgbClr val="FFFFFF"/>
                </a:highlight>
              </a:rPr>
              <a:t>Pop-kulturní odkazy, citace</a:t>
            </a:r>
            <a:endParaRPr sz="2400" b="1" dirty="0">
              <a:solidFill>
                <a:srgbClr val="2388DB"/>
              </a:solidFill>
              <a:highlight>
                <a:srgbClr val="FFFFFF"/>
              </a:highlight>
            </a:endParaRPr>
          </a:p>
          <a:p>
            <a:pPr marL="457200" indent="-381000">
              <a:lnSpc>
                <a:spcPct val="150000"/>
              </a:lnSpc>
              <a:buClr>
                <a:srgbClr val="2388DB"/>
              </a:buClr>
              <a:buSzPts val="2400"/>
              <a:buFont typeface="Arial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T</a:t>
            </a:r>
            <a:r>
              <a:rPr lang="cs-CZ" sz="2400" b="1" dirty="0" err="1">
                <a:solidFill>
                  <a:srgbClr val="2388DB"/>
                </a:solidFill>
                <a:highlight>
                  <a:srgbClr val="FFFFFF"/>
                </a:highlight>
              </a:rPr>
              <a:t>ajemství</a:t>
            </a:r>
            <a:r>
              <a:rPr lang="cs-CZ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 (jak udržené, tak vyzrazené)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DB"/>
              </a:buClr>
              <a:buSzPts val="2400"/>
              <a:buChar char="●"/>
            </a:pPr>
            <a:r>
              <a:rPr lang="cs" sz="2400" b="1" dirty="0">
                <a:solidFill>
                  <a:srgbClr val="2388DB"/>
                </a:solidFill>
                <a:highlight>
                  <a:srgbClr val="FFFFFF"/>
                </a:highlight>
              </a:rPr>
              <a:t>Něco aktuálního</a:t>
            </a:r>
            <a:endParaRPr lang="cs-CZ" sz="2400" b="1" dirty="0">
              <a:solidFill>
                <a:srgbClr val="2388D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Tipy virálů, pár ukázek:</a:t>
            </a:r>
            <a:endParaRPr/>
          </a:p>
        </p:txBody>
      </p:sp>
      <p:sp>
        <p:nvSpPr>
          <p:cNvPr id="138" name="Google Shape;138;p33"/>
          <p:cNvSpPr txBox="1"/>
          <p:nvPr/>
        </p:nvSpPr>
        <p:spPr>
          <a:xfrm>
            <a:off x="964950" y="1431750"/>
            <a:ext cx="8642700" cy="4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u="sng" dirty="0">
                <a:solidFill>
                  <a:schemeClr val="dk2"/>
                </a:solidFill>
                <a:hlinkClick r:id="rId3"/>
              </a:rPr>
              <a:t>Introducing Google Translate for Animals  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u="sng" dirty="0">
                <a:solidFill>
                  <a:schemeClr val="dk2"/>
                </a:solidFill>
                <a:hlinkClick r:id="rId4"/>
              </a:rPr>
              <a:t>OK Go - This Too Shall Pass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cs" sz="1100" u="sng" dirty="0">
                <a:solidFill>
                  <a:schemeClr val="hlink"/>
                </a:solidFill>
                <a:hlinkClick r:id="rId5"/>
              </a:rPr>
              <a:t>https://www.youtube.com/watch?v=Z57kGB-mI54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2"/>
              </a:solidFill>
            </a:endParaRPr>
          </a:p>
          <a:p>
            <a:r>
              <a:rPr lang="cs-CZ" dirty="0" err="1" smtClean="0"/>
              <a:t>Childish</a:t>
            </a:r>
            <a:r>
              <a:rPr lang="cs-CZ" dirty="0" smtClean="0"/>
              <a:t> </a:t>
            </a:r>
            <a:r>
              <a:rPr lang="cs-CZ" dirty="0" err="1" smtClean="0"/>
              <a:t>Gambino</a:t>
            </a:r>
            <a:r>
              <a:rPr lang="cs-CZ" dirty="0" smtClean="0"/>
              <a:t> -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endParaRPr lang="cs-CZ" dirty="0" smtClean="0"/>
          </a:p>
          <a:p>
            <a:r>
              <a:rPr lang="cs-CZ" dirty="0" smtClean="0"/>
              <a:t>   -     https://youtu.be/VYOjWnS4cMY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u="sng" dirty="0">
                <a:solidFill>
                  <a:schemeClr val="hlink"/>
                </a:solidFill>
                <a:hlinkClick r:id="rId6"/>
              </a:rPr>
              <a:t>Volkswagen Commercial: The Force</a:t>
            </a:r>
            <a:endParaRPr sz="1200" b="1" u="sng" dirty="0">
              <a:solidFill>
                <a:srgbClr val="2388DB"/>
              </a:solidFill>
              <a:hlinkClick r:id="rId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dirty="0">
                <a:solidFill>
                  <a:srgbClr val="2388DB"/>
                </a:solidFill>
              </a:rPr>
              <a:t/>
            </a:r>
            <a:br>
              <a:rPr lang="cs" sz="1200" b="1" dirty="0">
                <a:solidFill>
                  <a:srgbClr val="2388DB"/>
                </a:solidFill>
              </a:rPr>
            </a:br>
            <a:r>
              <a:rPr lang="cs" sz="1200" b="1" u="sng" dirty="0">
                <a:solidFill>
                  <a:srgbClr val="2388DB"/>
                </a:solidFill>
                <a:hlinkClick r:id="rId8"/>
              </a:rPr>
              <a:t>Mercedes-Benz E-Class commercial "Sorry"</a:t>
            </a:r>
            <a:endParaRPr sz="1200" b="1" u="sng" dirty="0">
              <a:solidFill>
                <a:srgbClr val="2388DB"/>
              </a:solidFill>
              <a:hlinkClick r:id="rId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388D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b="1" u="sng" dirty="0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Volvo - ABC of Death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388D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u="sng" dirty="0">
                <a:solidFill>
                  <a:schemeClr val="hlink"/>
                </a:solidFill>
                <a:hlinkClick r:id="rId10"/>
              </a:rPr>
              <a:t>Israeli Tourism </a:t>
            </a:r>
            <a:endParaRPr sz="1200" b="1" dirty="0">
              <a:solidFill>
                <a:srgbClr val="2388D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dirty="0">
                <a:solidFill>
                  <a:srgbClr val="2388DB"/>
                </a:solidFill>
              </a:rPr>
              <a:t/>
            </a:r>
            <a:br>
              <a:rPr lang="cs" sz="1200" b="1" dirty="0">
                <a:solidFill>
                  <a:srgbClr val="2388DB"/>
                </a:solidFill>
              </a:rPr>
            </a:br>
            <a:endParaRPr sz="1200" b="1" u="sng" dirty="0">
              <a:solidFill>
                <a:srgbClr val="2388DB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/>
            </a:r>
            <a:br>
              <a:rPr lang="cs" sz="1600" dirty="0"/>
            </a:b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67412" y="1375681"/>
            <a:ext cx="2745206" cy="23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 descr="Dávejte si bacha na jižní Moravě, našemu produkčnímu čórnuli u mandloňové rozhledny v Hustopečích bajka.&#10;For licensing or usage, contact licensing@viralhog.c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2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7" descr="Šílený cyklista na D1 Brno se prohání na kole chvilkama až 100 km/h &#10;Hláška -Zastavte vozidlo , opakuji zastavte vozidlo, kur*a slez z toho kola :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87</Words>
  <Application>Microsoft Office PowerPoint</Application>
  <PresentationFormat>Předvádění na obrazovce (16:9)</PresentationFormat>
  <Paragraphs>37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Biz</vt:lpstr>
      <vt:lpstr>Simple Light</vt:lpstr>
      <vt:lpstr>Simple Light</vt:lpstr>
      <vt:lpstr>Prezentace aplikace PowerPoint</vt:lpstr>
      <vt:lpstr>Trocha teorie...</vt:lpstr>
      <vt:lpstr>Prezentace aplikace PowerPoint</vt:lpstr>
      <vt:lpstr>Virální marketing...</vt:lpstr>
      <vt:lpstr>Prezentace aplikace PowerPoint</vt:lpstr>
      <vt:lpstr>Buttons of Buzz</vt:lpstr>
      <vt:lpstr>Tipy virálů, pár ukázek: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OTTOMAN</dc:creator>
  <cp:lastModifiedBy>Čáslavová Lucie</cp:lastModifiedBy>
  <cp:revision>23</cp:revision>
  <dcterms:modified xsi:type="dcterms:W3CDTF">2020-11-26T10:04:35Z</dcterms:modified>
</cp:coreProperties>
</file>