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4" r:id="rId2"/>
    <p:sldId id="283" r:id="rId3"/>
    <p:sldId id="278" r:id="rId4"/>
    <p:sldId id="275" r:id="rId5"/>
    <p:sldId id="257" r:id="rId6"/>
    <p:sldId id="258" r:id="rId7"/>
    <p:sldId id="259" r:id="rId8"/>
    <p:sldId id="282" r:id="rId9"/>
    <p:sldId id="260" r:id="rId10"/>
    <p:sldId id="262" r:id="rId11"/>
    <p:sldId id="279" r:id="rId1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99"/>
    <a:srgbClr val="008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9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8B54-4E6A-481A-8D9A-3B9FBB67E5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29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A0C1-A52C-4FAC-8739-857FDBB7DF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82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A9C50-2F75-4BA6-B04C-F4671685E7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14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55DC-94C4-406F-8D13-AD8F2C1383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689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4CD4D-E9AC-46F9-8B5A-AF8A7CFB82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674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FDA5-DD8D-494F-96A3-53DB5D88D9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4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AAE3-1C48-4567-8E04-A9998BF250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6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7E2A-BA14-47EF-94DD-938613502C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47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607D-C117-4998-BCFB-35FA1666C4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81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F44F-FBB4-48C5-8EF7-B811127930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0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7F9E-B212-409D-BF81-912421C37D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60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A3A3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1A2421-8FB9-4BC9-BA7A-DDAABA2AE6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oogle.cz/imgres?imgurl=http://2.bp.blogspot.com/_DZH2cmCoois/SJm7pNDmBDI/AAAAAAAAFns/hASio1ZNIbA/s400/Nobel_Laureates_von_Frisch_Lorenz_Tinbergen.bmp&amp;imgrefurl=http://sandwalk.blogspot.com/2008/08/nobel-laureates-karl-von-frisch-konrad.html&amp;h=214&amp;w=400&amp;tbnid=Krm9LQ8L3ehEdM:&amp;docid=2PmXLRq1MJxk_M&amp;ei=B039VYLPKIf_swHirrq4DA&amp;tbm=isch&amp;ved=0CCEQMygFMAVqFQoTCMLuiIWFg8gCFYf_LAodYpcOx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Skupina 6"/>
          <p:cNvGrpSpPr>
            <a:grpSpLocks/>
          </p:cNvGrpSpPr>
          <p:nvPr/>
        </p:nvGrpSpPr>
        <p:grpSpPr bwMode="auto">
          <a:xfrm>
            <a:off x="0" y="0"/>
            <a:ext cx="9144000" cy="1371600"/>
            <a:chOff x="0" y="0"/>
            <a:chExt cx="9144000" cy="980087"/>
          </a:xfrm>
        </p:grpSpPr>
        <p:pic>
          <p:nvPicPr>
            <p:cNvPr id="2054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980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ovéPole 2"/>
            <p:cNvSpPr txBox="1">
              <a:spLocks noChangeArrowheads="1"/>
            </p:cNvSpPr>
            <p:nvPr/>
          </p:nvSpPr>
          <p:spPr bwMode="auto">
            <a:xfrm>
              <a:off x="2768600" y="229141"/>
              <a:ext cx="4179888" cy="377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 sz="2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1" name="Text Box 1028"/>
          <p:cNvSpPr txBox="1">
            <a:spLocks noChangeArrowheads="1"/>
          </p:cNvSpPr>
          <p:nvPr/>
        </p:nvSpPr>
        <p:spPr bwMode="auto">
          <a:xfrm>
            <a:off x="2743200" y="152400"/>
            <a:ext cx="5638800" cy="1098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6600" b="1"/>
              <a:t>Etologie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772816"/>
            <a:ext cx="7092280" cy="471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4572000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/>
              <a:t>Získané chování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4724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Vtiskávání (imprinting)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Motorická facilitace cvičením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Habituace (návyk)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Podmiňování (podmíněný reflex)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Vhled (chápavost)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Tradice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59" y="3789040"/>
            <a:ext cx="5962741" cy="295911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95" y="928595"/>
            <a:ext cx="4028410" cy="266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35814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/>
              <a:t>Člověk se vyvinul před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altLang="cs-CZ"/>
              <a:t>3,1 miliony let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cs-CZ" altLang="cs-CZ"/>
              <a:t>2,8 miliony let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cs-CZ" altLang="cs-CZ"/>
              <a:t>500-250 tisíci let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62400" y="3505200"/>
            <a:ext cx="5181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/>
              <a:t>Člověk zručný (</a:t>
            </a:r>
            <a:r>
              <a:rPr lang="cs-CZ" altLang="cs-CZ" i="1"/>
              <a:t>Homo habilis</a:t>
            </a:r>
            <a:r>
              <a:rPr lang="cs-CZ" altLang="cs-CZ"/>
              <a:t>) 1,8-2,8</a:t>
            </a:r>
          </a:p>
          <a:p>
            <a:pPr>
              <a:spcBef>
                <a:spcPct val="50000"/>
              </a:spcBef>
            </a:pPr>
            <a:r>
              <a:rPr lang="cs-CZ" altLang="cs-CZ" i="1"/>
              <a:t>Homo naledi</a:t>
            </a:r>
            <a:r>
              <a:rPr lang="cs-CZ" altLang="cs-CZ"/>
              <a:t>, 2013, jižní Afrika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Člověk vzpřímený (</a:t>
            </a:r>
            <a:r>
              <a:rPr lang="cs-CZ" altLang="cs-CZ" i="1"/>
              <a:t>H. erectus</a:t>
            </a:r>
            <a:r>
              <a:rPr lang="cs-CZ" altLang="cs-CZ"/>
              <a:t>) 1,8-0,5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Člověk rozumný (</a:t>
            </a:r>
            <a:r>
              <a:rPr lang="cs-CZ" altLang="cs-CZ" i="1"/>
              <a:t>H. sapiens</a:t>
            </a:r>
            <a:r>
              <a:rPr lang="cs-CZ" altLang="cs-CZ"/>
              <a:t>) 0,5-0,20; moderní člověk 35-40 tis.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7924800" y="39624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736600"/>
            <a:ext cx="3511550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b="1"/>
              <a:t>A ještě je tu otázka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28" y="165952"/>
            <a:ext cx="4680344" cy="311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4" grpId="0" animBg="1"/>
      <p:bldP spid="2560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59"/>
            <a:ext cx="9144000" cy="64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4876800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 b="1"/>
              <a:t>Chcete pokračovat?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2004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/>
              <a:t>Jaký je nejdelší věk živočichů?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1. 400 let</a:t>
            </a:r>
          </a:p>
          <a:p>
            <a:pPr>
              <a:spcBef>
                <a:spcPct val="15000"/>
              </a:spcBef>
            </a:pPr>
            <a:r>
              <a:rPr lang="cs-CZ" altLang="cs-CZ"/>
              <a:t>2. 250 let</a:t>
            </a:r>
          </a:p>
          <a:p>
            <a:pPr>
              <a:spcBef>
                <a:spcPct val="15000"/>
              </a:spcBef>
            </a:pPr>
            <a:r>
              <a:rPr lang="cs-CZ" altLang="cs-CZ"/>
              <a:t>3. 145 let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4230688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/>
              <a:t>Jaký je nejkratší věk dospělce?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altLang="cs-CZ"/>
              <a:t>5 dní</a:t>
            </a:r>
          </a:p>
          <a:p>
            <a:pPr>
              <a:buFontTx/>
              <a:buAutoNum type="arabicPeriod"/>
            </a:pPr>
            <a:r>
              <a:rPr lang="cs-CZ" altLang="cs-CZ"/>
              <a:t>2 dny</a:t>
            </a:r>
          </a:p>
          <a:p>
            <a:pPr>
              <a:buFontTx/>
              <a:buAutoNum type="arabicPeriod"/>
            </a:pPr>
            <a:r>
              <a:rPr lang="cs-CZ" altLang="cs-CZ"/>
              <a:t>5 minut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05200" y="2286000"/>
            <a:ext cx="5181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/>
              <a:t>š</a:t>
            </a:r>
            <a:r>
              <a:rPr lang="cs-CZ" altLang="cs-CZ" sz="2000" dirty="0" smtClean="0"/>
              <a:t>keble </a:t>
            </a:r>
            <a:r>
              <a:rPr lang="cs-CZ" altLang="cs-CZ" sz="2000" dirty="0" err="1"/>
              <a:t>A</a:t>
            </a:r>
            <a:r>
              <a:rPr lang="cs-CZ" altLang="cs-CZ" sz="2000" dirty="0" err="1" smtClean="0"/>
              <a:t>rktika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islandská (</a:t>
            </a:r>
            <a:r>
              <a:rPr lang="cs-CZ" altLang="cs-CZ" sz="2000" i="1" dirty="0" err="1"/>
              <a:t>Arctica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islandica</a:t>
            </a:r>
            <a:r>
              <a:rPr lang="cs-CZ" altLang="cs-CZ" sz="2000" dirty="0"/>
              <a:t>) 405</a:t>
            </a:r>
          </a:p>
          <a:p>
            <a:pPr>
              <a:spcBef>
                <a:spcPct val="50000"/>
              </a:spcBef>
            </a:pPr>
            <a:r>
              <a:rPr lang="cs-CZ" altLang="cs-CZ" sz="2000" dirty="0"/>
              <a:t>Želva obrovská (</a:t>
            </a:r>
            <a:r>
              <a:rPr lang="cs-CZ" altLang="cs-CZ" sz="2000" i="1" dirty="0" err="1"/>
              <a:t>Dipsochelys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gigantea</a:t>
            </a:r>
            <a:r>
              <a:rPr lang="cs-CZ" altLang="cs-CZ" sz="2000" dirty="0"/>
              <a:t>) 255</a:t>
            </a:r>
          </a:p>
          <a:p>
            <a:pPr>
              <a:spcBef>
                <a:spcPct val="50000"/>
              </a:spcBef>
            </a:pPr>
            <a:r>
              <a:rPr lang="cs-CZ" altLang="cs-CZ" sz="2000" dirty="0"/>
              <a:t>Velryba grónská (</a:t>
            </a:r>
            <a:r>
              <a:rPr lang="cs-CZ" altLang="cs-CZ" sz="2000" i="1" dirty="0" err="1"/>
              <a:t>Balaena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mysticetus</a:t>
            </a:r>
            <a:r>
              <a:rPr lang="cs-CZ" altLang="cs-CZ" sz="2000" dirty="0"/>
              <a:t>) 211</a:t>
            </a:r>
          </a:p>
          <a:p>
            <a:pPr>
              <a:spcBef>
                <a:spcPct val="50000"/>
              </a:spcBef>
            </a:pPr>
            <a:endParaRPr lang="cs-CZ" altLang="cs-CZ" sz="2000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14600" y="60198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Jepice </a:t>
            </a:r>
            <a:r>
              <a:rPr lang="cs-CZ" altLang="cs-CZ" sz="2000" i="1"/>
              <a:t>Dolania americana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7421563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/>
              <a:t>Pak musíte odpovědět na následující otázku.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685800" y="31242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838200" y="5867400"/>
            <a:ext cx="1143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05" y="3658278"/>
            <a:ext cx="3765510" cy="235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nimBg="1" autoUpdateAnimBg="0"/>
      <p:bldP spid="24586" grpId="0" animBg="1"/>
      <p:bldP spid="245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/>
        </p:nvSpPr>
        <p:spPr bwMode="auto">
          <a:xfrm>
            <a:off x="3505200" y="228600"/>
            <a:ext cx="2286000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/>
              <a:t>Etologie 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685800" y="1066800"/>
            <a:ext cx="73152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 dirty="0"/>
              <a:t> Nauka o chování - projevech - pohybech</a:t>
            </a:r>
          </a:p>
          <a:p>
            <a:pPr>
              <a:spcBef>
                <a:spcPct val="70000"/>
              </a:spcBef>
              <a:buFontTx/>
              <a:buChar char="*"/>
            </a:pPr>
            <a:r>
              <a:rPr lang="cs-CZ" altLang="cs-CZ" dirty="0"/>
              <a:t> Kořeny - počátek 20. století</a:t>
            </a:r>
          </a:p>
          <a:p>
            <a:pPr>
              <a:spcBef>
                <a:spcPct val="70000"/>
              </a:spcBef>
              <a:buFontTx/>
              <a:buChar char="*"/>
            </a:pPr>
            <a:r>
              <a:rPr lang="cs-CZ" altLang="cs-CZ" dirty="0"/>
              <a:t> Zdroje a přístupy</a:t>
            </a:r>
          </a:p>
          <a:p>
            <a:pPr>
              <a:spcBef>
                <a:spcPct val="25000"/>
              </a:spcBef>
            </a:pPr>
            <a:r>
              <a:rPr lang="cs-CZ" altLang="cs-CZ" dirty="0"/>
              <a:t>- studium vyšší nervové činnosti (I. P. Pavlov)</a:t>
            </a:r>
          </a:p>
          <a:p>
            <a:pPr>
              <a:spcBef>
                <a:spcPct val="25000"/>
              </a:spcBef>
            </a:pPr>
            <a:r>
              <a:rPr lang="cs-CZ" altLang="cs-CZ" dirty="0"/>
              <a:t>- americký behaviorismus (E. L. </a:t>
            </a:r>
            <a:r>
              <a:rPr lang="cs-CZ" altLang="cs-CZ" dirty="0" err="1"/>
              <a:t>Thorndike</a:t>
            </a:r>
            <a:r>
              <a:rPr lang="cs-CZ" altLang="cs-CZ" dirty="0"/>
              <a:t>, J. B. Watson)</a:t>
            </a:r>
          </a:p>
          <a:p>
            <a:pPr>
              <a:spcBef>
                <a:spcPct val="25000"/>
              </a:spcBef>
            </a:pPr>
            <a:r>
              <a:rPr lang="cs-CZ" altLang="cs-CZ" dirty="0"/>
              <a:t>- klasická etologie (N. </a:t>
            </a:r>
            <a:r>
              <a:rPr lang="cs-CZ" altLang="cs-CZ" dirty="0" err="1"/>
              <a:t>Tinbergen</a:t>
            </a:r>
            <a:r>
              <a:rPr lang="cs-CZ" altLang="cs-CZ" dirty="0"/>
              <a:t>, K. Lorenz)</a:t>
            </a:r>
          </a:p>
          <a:p>
            <a:pPr>
              <a:spcBef>
                <a:spcPct val="70000"/>
              </a:spcBef>
              <a:buFontTx/>
              <a:buChar char="*"/>
            </a:pPr>
            <a:r>
              <a:rPr lang="cs-CZ" altLang="cs-CZ" dirty="0"/>
              <a:t> Chování</a:t>
            </a:r>
          </a:p>
          <a:p>
            <a:pPr>
              <a:spcBef>
                <a:spcPct val="25000"/>
              </a:spcBef>
            </a:pPr>
            <a:r>
              <a:rPr lang="cs-CZ" altLang="cs-CZ" dirty="0"/>
              <a:t>- vrozené</a:t>
            </a:r>
          </a:p>
          <a:p>
            <a:pPr>
              <a:spcBef>
                <a:spcPct val="25000"/>
              </a:spcBef>
            </a:pPr>
            <a:r>
              <a:rPr lang="cs-CZ" altLang="cs-CZ" dirty="0"/>
              <a:t>- získané</a:t>
            </a: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4100" name="AutoShape 1029" descr="Výsledek obrázku pro Tinberg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4101" name="AutoShape 1031" descr="Výsledek obrázku pro Tinberg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1514" name="Text Box 1034"/>
          <p:cNvSpPr txBox="1">
            <a:spLocks noChangeArrowheads="1"/>
          </p:cNvSpPr>
          <p:nvPr/>
        </p:nvSpPr>
        <p:spPr bwMode="auto">
          <a:xfrm>
            <a:off x="1981200" y="5867400"/>
            <a:ext cx="200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Nobelova cena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8600"/>
            <a:ext cx="1968075" cy="2773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0" y="4223109"/>
            <a:ext cx="3657600" cy="25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utoUpdateAnimBg="0"/>
      <p:bldP spid="215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4267200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/>
              <a:t>Vrozené chování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93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Schopnost odpovědi na vnější podněty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Realizace všech základních životních potřeb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54102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Formy vrozeného chování</a:t>
            </a:r>
          </a:p>
          <a:p>
            <a:pPr>
              <a:spcBef>
                <a:spcPct val="35000"/>
              </a:spcBef>
            </a:pPr>
            <a:r>
              <a:rPr lang="cs-CZ" altLang="cs-CZ"/>
              <a:t>- kineze</a:t>
            </a:r>
          </a:p>
          <a:p>
            <a:pPr>
              <a:spcBef>
                <a:spcPct val="35000"/>
              </a:spcBef>
            </a:pPr>
            <a:r>
              <a:rPr lang="cs-CZ" altLang="cs-CZ"/>
              <a:t>- taxe</a:t>
            </a:r>
          </a:p>
          <a:p>
            <a:pPr>
              <a:spcBef>
                <a:spcPct val="35000"/>
              </a:spcBef>
              <a:buFontTx/>
              <a:buChar char="-"/>
            </a:pPr>
            <a:r>
              <a:rPr lang="cs-CZ" altLang="cs-CZ"/>
              <a:t> instinktivní chování (série činností, pohybů)</a:t>
            </a:r>
          </a:p>
          <a:p>
            <a:pPr>
              <a:spcBef>
                <a:spcPct val="35000"/>
              </a:spcBef>
            </a:pPr>
            <a:endParaRPr lang="cs-CZ" altLang="cs-CZ">
              <a:solidFill>
                <a:srgbClr val="FF33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47888"/>
            <a:ext cx="3704668" cy="24605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39629"/>
            <a:ext cx="3396378" cy="22495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61249"/>
            <a:ext cx="3203848" cy="21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6400800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 b="1"/>
              <a:t>Sled fází instinktivního chování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533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(Vnitřní vyladění)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(Apetenční chování)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Podnětová situace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Spouštěcí mechanismus</a:t>
            </a:r>
          </a:p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/>
              <a:t> Konečné jednání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14" y="3705688"/>
            <a:ext cx="4450135" cy="29556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" y="3965958"/>
            <a:ext cx="4138334" cy="27485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46" y="898033"/>
            <a:ext cx="4117070" cy="274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5867400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 b="1"/>
              <a:t>Typy instinktivního chování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5562600" cy="2146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*"/>
            </a:pPr>
            <a:r>
              <a:rPr lang="cs-CZ" altLang="cs-CZ" sz="2000"/>
              <a:t> Výměna látková (lov, kálení, močení)</a:t>
            </a:r>
          </a:p>
          <a:p>
            <a:pPr>
              <a:spcBef>
                <a:spcPct val="80000"/>
              </a:spcBef>
              <a:buFontTx/>
              <a:buChar char="*"/>
            </a:pPr>
            <a:r>
              <a:rPr lang="cs-CZ" altLang="cs-CZ" sz="2000"/>
              <a:t> Ochranné a komfortní chování</a:t>
            </a:r>
          </a:p>
          <a:p>
            <a:pPr>
              <a:spcBef>
                <a:spcPct val="30000"/>
              </a:spcBef>
            </a:pPr>
            <a:r>
              <a:rPr lang="cs-CZ" altLang="cs-CZ" sz="2000"/>
              <a:t>- pohybové (útěk)</a:t>
            </a:r>
          </a:p>
          <a:p>
            <a:pPr>
              <a:spcBef>
                <a:spcPct val="30000"/>
              </a:spcBef>
            </a:pPr>
            <a:r>
              <a:rPr lang="cs-CZ" altLang="cs-CZ" sz="2000"/>
              <a:t>- nepohybové (ukrytí)</a:t>
            </a:r>
          </a:p>
          <a:p>
            <a:pPr>
              <a:spcBef>
                <a:spcPct val="30000"/>
              </a:spcBef>
            </a:pPr>
            <a:r>
              <a:rPr lang="cs-CZ" altLang="cs-CZ" sz="2000"/>
              <a:t>- mimetické (krycí, mimikry, mimeze, odstrašující)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103" y="3804055"/>
            <a:ext cx="3501008" cy="23188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968" y="3800830"/>
            <a:ext cx="3501009" cy="23252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89" y="778620"/>
            <a:ext cx="2304256" cy="21735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1" y="3027949"/>
            <a:ext cx="2843971" cy="27778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60" y="5349917"/>
            <a:ext cx="3678880" cy="139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620000" cy="71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000" b="1"/>
              <a:t>Zase to dál bez odpovědi nepůjde!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762000" y="1828800"/>
            <a:ext cx="48291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Kdy žil největší živočich všech dob?</a:t>
            </a:r>
          </a:p>
          <a:p>
            <a:pPr>
              <a:spcBef>
                <a:spcPct val="55000"/>
              </a:spcBef>
              <a:buFontTx/>
              <a:buAutoNum type="arabicPeriod"/>
            </a:pPr>
            <a:r>
              <a:rPr lang="cs-CZ" altLang="cs-CZ" sz="2400"/>
              <a:t>Před 150 mil. let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cs-CZ" altLang="cs-CZ" sz="2400"/>
              <a:t>Před 65 mil. let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cs-CZ" altLang="cs-CZ" sz="2400"/>
              <a:t>Ne dříve než před 2 mil. let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257800" y="2667000"/>
            <a:ext cx="342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i="1" dirty="0" err="1"/>
              <a:t>Apatosaurus</a:t>
            </a:r>
            <a:r>
              <a:rPr lang="cs-CZ" altLang="cs-CZ" sz="2400" i="1" dirty="0"/>
              <a:t> </a:t>
            </a:r>
            <a:r>
              <a:rPr lang="cs-CZ" altLang="cs-CZ" sz="2400" dirty="0"/>
              <a:t>150 </a:t>
            </a:r>
            <a:r>
              <a:rPr lang="cs-CZ" altLang="cs-CZ" sz="2400" dirty="0" smtClean="0"/>
              <a:t>mil, </a:t>
            </a:r>
            <a:r>
              <a:rPr lang="cs-CZ" altLang="cs-CZ" sz="2400" dirty="0"/>
              <a:t>40 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Plejtvák obrovský 190 t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1143000" y="3048000"/>
            <a:ext cx="36576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1" y="4819248"/>
            <a:ext cx="7620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2064" grpId="0" autoUpdateAnimBg="0"/>
      <p:bldP spid="2065" grpId="0" build="p" autoUpdateAnimBg="0"/>
      <p:bldP spid="307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153400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 Rozmnožovací a sociální chování</a:t>
            </a:r>
          </a:p>
          <a:p>
            <a:pPr>
              <a:spcBef>
                <a:spcPct val="25000"/>
              </a:spcBef>
            </a:pPr>
            <a:r>
              <a:rPr lang="cs-CZ" altLang="cs-CZ"/>
              <a:t>- rivalský, partnerský a pečovatelský systém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cs-CZ" altLang="cs-CZ"/>
              <a:t> sociální chování, typy societ – uzavřená anonymní, otevřená neanonymní…</a:t>
            </a:r>
          </a:p>
          <a:p>
            <a:pPr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 Komunikace</a:t>
            </a:r>
          </a:p>
          <a:p>
            <a:pPr>
              <a:spcBef>
                <a:spcPct val="25000"/>
              </a:spcBef>
            </a:pPr>
            <a:r>
              <a:rPr lang="cs-CZ" altLang="cs-CZ"/>
              <a:t>- difugní, afinní a ohlašovací systém</a:t>
            </a:r>
          </a:p>
          <a:p>
            <a:pPr>
              <a:spcBef>
                <a:spcPct val="25000"/>
              </a:spcBef>
            </a:pPr>
            <a:r>
              <a:rPr lang="cs-CZ" altLang="cs-CZ"/>
              <a:t>- chemická (feromony)</a:t>
            </a:r>
          </a:p>
          <a:p>
            <a:pPr>
              <a:spcBef>
                <a:spcPct val="25000"/>
              </a:spcBef>
            </a:pPr>
            <a:r>
              <a:rPr lang="cs-CZ" altLang="cs-CZ"/>
              <a:t>- optická</a:t>
            </a:r>
          </a:p>
          <a:p>
            <a:pPr>
              <a:spcBef>
                <a:spcPct val="25000"/>
              </a:spcBef>
            </a:pPr>
            <a:r>
              <a:rPr lang="cs-CZ" altLang="cs-CZ"/>
              <a:t>- akustická</a:t>
            </a:r>
          </a:p>
          <a:p>
            <a:pPr>
              <a:spcBef>
                <a:spcPct val="25000"/>
              </a:spcBef>
            </a:pPr>
            <a:r>
              <a:rPr lang="cs-CZ" altLang="cs-CZ"/>
              <a:t>- mechanická</a:t>
            </a:r>
          </a:p>
          <a:p>
            <a:pPr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 Hravé chování, zvědavost, pátrací chování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76400" y="152400"/>
            <a:ext cx="5867400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 b="1"/>
              <a:t>Typy instinktivního chování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81" y="2383446"/>
            <a:ext cx="3372167" cy="22738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8" y="4869160"/>
            <a:ext cx="2728919" cy="181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408</Words>
  <Application>Microsoft Office PowerPoint</Application>
  <PresentationFormat>Předvádění na obrazovce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lastuvka</dc:creator>
  <cp:lastModifiedBy>Marek Vojtěch</cp:lastModifiedBy>
  <cp:revision>134</cp:revision>
  <dcterms:created xsi:type="dcterms:W3CDTF">2004-10-02T14:19:37Z</dcterms:created>
  <dcterms:modified xsi:type="dcterms:W3CDTF">2020-11-23T20:26:03Z</dcterms:modified>
</cp:coreProperties>
</file>