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2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8" r:id="rId40"/>
    <p:sldId id="297" r:id="rId41"/>
    <p:sldId id="28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BA455-798F-470F-B6FC-3E7CB0E2698B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14B87-D85F-4402-BBFC-087EE25AD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897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A547-6C0E-400B-9D4B-3C20D9D41B14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248B-0748-4787-89FD-E1F3EDE126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864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45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96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5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57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10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48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547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88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414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72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26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093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72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095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357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454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523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030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38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117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104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04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29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761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057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535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205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967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961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213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799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656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63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7129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789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01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63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97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3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96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2AD4-C69A-4109-AE22-40A05C7F6293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CC20-1EAB-416F-B131-88D746473F53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9369-C752-4736-BB6B-3730D149A7FD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2ACE-9547-4E3A-9245-A3929F9115EE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A737-9320-40B3-AEAD-472B130E47B3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A5DC-0B50-41AA-803A-B4B988B90898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EFD5-1D61-44BA-9EBF-45FFFE486FC2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B26D-1055-4CAC-9385-5C3946D676A9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13F8-0B7F-4833-A938-37BC683390B3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11A2-5DEF-4399-BB41-775BA2180EC8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208C-9149-4C86-9A95-EC94585E7082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727-5DD5-4955-A54D-2343A3CA4EDC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7043-2FC4-48DE-8BAC-B15CBB404026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F01F-7088-495E-83D7-AA5AEE2FCC79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9D84-F5BC-475A-A161-DDE49F63AF77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6662-4E07-4CA9-AE12-233418E78A3F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388D-88B7-45E3-8810-31ABA7AB8B00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A71580-E387-4FB4-8680-15D2702323DC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896393" cy="1736125"/>
          </a:xfrm>
        </p:spPr>
        <p:txBody>
          <a:bodyPr/>
          <a:lstStyle/>
          <a:p>
            <a:r>
              <a:rPr lang="cs-CZ" b="1" dirty="0" smtClean="0"/>
              <a:t>Význam zvířat pro lidstvo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854191"/>
            <a:ext cx="6400800" cy="194733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aneb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cs-CZ" sz="3200" b="1" dirty="0" smtClean="0">
                <a:solidFill>
                  <a:schemeClr val="tx1"/>
                </a:solidFill>
              </a:rPr>
              <a:t>JAK NÁS ZVÍŘATA PROVÁDĚJÍ NAŠÍ CIVILIZACÍ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27" y="5651260"/>
            <a:ext cx="3992415" cy="8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3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/>
              <a:t>9</a:t>
            </a:r>
            <a:r>
              <a:rPr lang="cs-CZ" sz="2000" b="1" dirty="0" smtClean="0"/>
              <a:t>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západní Asie, dnešní Čína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různé poddruhy prasete divokého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maso, kůže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14" y="947034"/>
            <a:ext cx="7248668" cy="5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4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51" y="356973"/>
            <a:ext cx="5791658" cy="42930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2" y="2503506"/>
            <a:ext cx="5277039" cy="39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4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6000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jižní, jihovýchodní a východní Asie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kur bankivský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maso, vejce, zábava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85" y="763198"/>
            <a:ext cx="7619048" cy="5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5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5" y="2598352"/>
            <a:ext cx="5820522" cy="38779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38" y="481932"/>
            <a:ext cx="5798887" cy="38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5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10000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dnešní Írán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koza bezoárová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maso, mléko, kůže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7" y="1229557"/>
            <a:ext cx="7276563" cy="40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6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0" y="2345669"/>
            <a:ext cx="5215977" cy="40749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41" y="804157"/>
            <a:ext cx="5819585" cy="42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6.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13000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Evropa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dnes již vyhubené poddruhy vlka obecného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komenzál – společník, schopnost specializace na více účelů</a:t>
            </a:r>
          </a:p>
          <a:p>
            <a:pPr>
              <a:lnSpc>
                <a:spcPct val="150000"/>
              </a:lnSpc>
            </a:pPr>
            <a:endParaRPr lang="cs-CZ" sz="20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32" y="1336446"/>
            <a:ext cx="7138159" cy="47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0" y="1904819"/>
            <a:ext cx="10043374" cy="46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7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/>
              <a:t>4</a:t>
            </a:r>
            <a:r>
              <a:rPr lang="cs-CZ" sz="2000" b="1" dirty="0" smtClean="0"/>
              <a:t>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starověký Egypt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včela medonosná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med, vosk, opylovací funkce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14" y="592880"/>
            <a:ext cx="7003416" cy="58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8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7" y="2653047"/>
            <a:ext cx="5402067" cy="38692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20" y="351158"/>
            <a:ext cx="57816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Hra: odkdy nás provázejí?</a:t>
            </a:r>
            <a:br>
              <a:rPr lang="cs-CZ" b="1" dirty="0" smtClean="0"/>
            </a:br>
            <a:r>
              <a:rPr lang="cs-CZ" b="1" dirty="0" smtClean="0"/>
              <a:t>A proč jsme si je vybrali?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854191"/>
            <a:ext cx="6400800" cy="1947333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8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4637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9000-8500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Blízký východ – Sýrie, Turecko, Írán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konkrétní předek neznámý, zřejmě vyšlechtěna z více druhů divokých ovcí a muflonů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maso, mléko, kůže, vlna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39" y="1419385"/>
            <a:ext cx="6626258" cy="44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9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3" y="3005439"/>
            <a:ext cx="5362009" cy="30161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62" y="596572"/>
            <a:ext cx="6028605" cy="4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9.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/>
              <a:t>5</a:t>
            </a:r>
            <a:r>
              <a:rPr lang="cs-CZ" sz="2000" b="1" dirty="0" smtClean="0"/>
              <a:t>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starověký Egypt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osel africký – 2 poddruhy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práce, transport, maso, mléko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63" y="1116965"/>
            <a:ext cx="7254141" cy="48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10.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0" y="2783018"/>
            <a:ext cx="5630700" cy="37584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96" y="525977"/>
            <a:ext cx="5666667" cy="37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10.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600 n. l.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Evropa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králík divoký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maso, kůže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48" y="499213"/>
            <a:ext cx="6199128" cy="60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11.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20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3" y="2553842"/>
            <a:ext cx="5527762" cy="36966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50" y="450681"/>
            <a:ext cx="5443576" cy="40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11.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/>
              <a:t>3</a:t>
            </a:r>
            <a:r>
              <a:rPr lang="cs-CZ" sz="2000" b="1" dirty="0" smtClean="0"/>
              <a:t>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Čína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kompletně závislý na člověku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hedvábí, jídlo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3" y="632684"/>
            <a:ext cx="7956821" cy="52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12.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20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5" y="1929990"/>
            <a:ext cx="4697487" cy="46974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75" y="525828"/>
            <a:ext cx="6328913" cy="42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12.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8000-7500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Střední východ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kočka divoká (plavá)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komenzál – společník; odlov hlodavců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94" y="496912"/>
            <a:ext cx="5224957" cy="60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13.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9" y="2043505"/>
            <a:ext cx="4711384" cy="44938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76" y="514955"/>
            <a:ext cx="6150678" cy="45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Hra: odkdy nás provázejí?</a:t>
            </a:r>
            <a:br>
              <a:rPr lang="cs-CZ" b="1" dirty="0" smtClean="0"/>
            </a:br>
            <a:r>
              <a:rPr lang="cs-CZ" b="1" dirty="0" smtClean="0"/>
              <a:t>A proč jsme si je vybrali?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4213" y="2413686"/>
            <a:ext cx="7224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 následující hře budete v každém kole řešit dvě otázky:</a:t>
            </a:r>
          </a:p>
          <a:p>
            <a:endParaRPr lang="cs-CZ" sz="2000" b="1" dirty="0"/>
          </a:p>
          <a:p>
            <a:r>
              <a:rPr lang="cs-CZ" sz="2000" b="1" dirty="0" smtClean="0"/>
              <a:t>	1. Kdy započalo soužití lidí s daným živočichem?</a:t>
            </a:r>
          </a:p>
          <a:p>
            <a:r>
              <a:rPr lang="cs-CZ" sz="2000" b="1" dirty="0"/>
              <a:t>	</a:t>
            </a:r>
            <a:r>
              <a:rPr lang="cs-CZ" sz="2000" b="1" dirty="0" smtClean="0"/>
              <a:t>2. K jakému účelu si jej člověk k sobě připoutal?</a:t>
            </a:r>
          </a:p>
          <a:p>
            <a:endParaRPr lang="cs-CZ" sz="2000" b="1" dirty="0"/>
          </a:p>
          <a:p>
            <a:r>
              <a:rPr lang="cs-CZ" sz="2000" b="1" dirty="0" smtClean="0"/>
              <a:t>Vaši odpověď na první otázku budete znázorňovat na přítomnou časovou osu. Odpovědí na druhou otázku bude jedna z nabízených možností, ze kterých si vyberete.</a:t>
            </a:r>
          </a:p>
        </p:txBody>
      </p:sp>
    </p:spTree>
    <p:extLst>
      <p:ext uri="{BB962C8B-B14F-4D97-AF65-F5344CB8AC3E}">
        <p14:creationId xmlns:p14="http://schemas.microsoft.com/office/powerpoint/2010/main" val="13299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13.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/>
              <a:t>4</a:t>
            </a:r>
            <a:r>
              <a:rPr lang="cs-CZ" sz="2000" b="1" dirty="0" smtClean="0"/>
              <a:t>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jihovýchodní Asie, Čína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kachna divoká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maso, vejce, peří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48" y="1300766"/>
            <a:ext cx="7457072" cy="46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9398" y="261218"/>
            <a:ext cx="10560676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JAK přicházeli v průběhu času...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8" y="1603568"/>
            <a:ext cx="89652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pes 13 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koza 10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prase 9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ovce 9-8,5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tur 8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kočka 8-7,5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kur 6 </a:t>
            </a:r>
            <a:r>
              <a:rPr lang="cs-CZ" sz="2000" b="1" dirty="0"/>
              <a:t>tis. př. n. l</a:t>
            </a:r>
            <a:r>
              <a:rPr lang="cs-CZ" sz="20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osel 5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včela 4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kachna 4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kůň 3,5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bourec 3 </a:t>
            </a:r>
            <a:r>
              <a:rPr lang="cs-CZ" sz="2000" b="1" dirty="0"/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králík 600 n. l.</a:t>
            </a:r>
            <a:endParaRPr lang="cs-CZ" sz="20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410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…a co bylo důvodem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8" y="1603568"/>
            <a:ext cx="89652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FF00"/>
                </a:solidFill>
              </a:rPr>
              <a:t>pes 13 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</a:rPr>
              <a:t>koza 10 </a:t>
            </a:r>
            <a:r>
              <a:rPr lang="cs-CZ" sz="2000" b="1" dirty="0">
                <a:solidFill>
                  <a:srgbClr val="FF000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</a:rPr>
              <a:t>prase 9 </a:t>
            </a:r>
            <a:r>
              <a:rPr lang="cs-CZ" sz="2000" b="1" dirty="0">
                <a:solidFill>
                  <a:srgbClr val="FF000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</a:rPr>
              <a:t>ovce 9-8,5 </a:t>
            </a:r>
            <a:r>
              <a:rPr lang="cs-CZ" sz="2000" b="1" dirty="0">
                <a:solidFill>
                  <a:srgbClr val="FF000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</a:rPr>
              <a:t>tur 8 </a:t>
            </a:r>
            <a:r>
              <a:rPr lang="cs-CZ" sz="2000" b="1" dirty="0">
                <a:solidFill>
                  <a:srgbClr val="FF000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FF00"/>
                </a:solidFill>
              </a:rPr>
              <a:t>kočka 8-7,5 </a:t>
            </a:r>
            <a:r>
              <a:rPr lang="cs-CZ" sz="2000" b="1" dirty="0">
                <a:solidFill>
                  <a:srgbClr val="FFFF0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kur 6 </a:t>
            </a:r>
            <a:r>
              <a:rPr lang="cs-CZ" sz="2000" b="1" dirty="0"/>
              <a:t>tis. př. n. l</a:t>
            </a:r>
            <a:r>
              <a:rPr lang="cs-CZ" sz="20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0070C0"/>
                </a:solidFill>
              </a:rPr>
              <a:t>osel 5 </a:t>
            </a:r>
            <a:r>
              <a:rPr lang="cs-CZ" sz="2000" b="1" dirty="0">
                <a:solidFill>
                  <a:srgbClr val="0070C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</a:rPr>
              <a:t>včela 4 </a:t>
            </a:r>
            <a:r>
              <a:rPr lang="cs-CZ" sz="2000" b="1" dirty="0">
                <a:solidFill>
                  <a:srgbClr val="FF000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</a:rPr>
              <a:t>kachna 4 tis</a:t>
            </a:r>
            <a:r>
              <a:rPr lang="cs-CZ" sz="2000" b="1" dirty="0">
                <a:solidFill>
                  <a:srgbClr val="FF0000"/>
                </a:solidFill>
              </a:rPr>
              <a:t>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0070C0"/>
                </a:solidFill>
              </a:rPr>
              <a:t>kůň 3,5 </a:t>
            </a:r>
            <a:r>
              <a:rPr lang="cs-CZ" sz="2000" b="1" dirty="0">
                <a:solidFill>
                  <a:srgbClr val="0070C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0070C0"/>
                </a:solidFill>
              </a:rPr>
              <a:t>bourec 3 </a:t>
            </a:r>
            <a:r>
              <a:rPr lang="cs-CZ" sz="2000" b="1" dirty="0">
                <a:solidFill>
                  <a:srgbClr val="0070C0"/>
                </a:solidFill>
              </a:rPr>
              <a:t>tis. př. n. l.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FF0000"/>
                </a:solidFill>
              </a:rPr>
              <a:t>králík 600 n. l.</a:t>
            </a:r>
            <a:endParaRPr lang="cs-CZ" sz="20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24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SAMOZŘEJMĚ NEBYLI JEDINÍ…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4089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SAMOZŘEJMĚ NEBYLI JEDINÍ…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9" y="1521317"/>
            <a:ext cx="6201177" cy="46508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52" y="1889125"/>
            <a:ext cx="5505043" cy="41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SAMOZŘEJMĚ NEBYLI JEDINÍ…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4" y="1835121"/>
            <a:ext cx="6022407" cy="41027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77" y="1412920"/>
            <a:ext cx="5590938" cy="52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SAMOZŘEJMĚ NEBYLI JEDINÍ…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9" y="1728348"/>
            <a:ext cx="5630733" cy="37585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8" y="1719504"/>
            <a:ext cx="5936928" cy="4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SAMOZŘEJMĚ NEBYLI JEDINÍ…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0" y="1609860"/>
            <a:ext cx="6096398" cy="40623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47" y="1609860"/>
            <a:ext cx="5324739" cy="39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SAMOZŘEJMĚ NEBYLI JEDINÍ…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08" y="1393933"/>
            <a:ext cx="8707548" cy="47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307254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ale proč zrovna tyto druhy?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9977" y="4075679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6" y="3472998"/>
            <a:ext cx="5487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NUTNÉ PODMÍNKY PRAVÉ DOMESTIKACE</a:t>
            </a:r>
          </a:p>
          <a:p>
            <a:endParaRPr lang="cs-CZ" sz="2000" b="1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Jednoduché krmení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Rychlost růstu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Odchov v zajetí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Agresivita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Panikaření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Sociální struktura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48497" y="1648496"/>
            <a:ext cx="8565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PRINCIP ANNY KARENINY</a:t>
            </a:r>
          </a:p>
          <a:p>
            <a:endParaRPr lang="cs-CZ" sz="2400" b="1" dirty="0" smtClean="0"/>
          </a:p>
          <a:p>
            <a:r>
              <a:rPr lang="cs-CZ" sz="2400" i="1" dirty="0" smtClean="0"/>
              <a:t>„Všechny šťastné rodiny jsou si podobné, každá nešťastná rodina je nešťastná po svém.“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8388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Hra: odkdy nás provázejí?</a:t>
            </a:r>
            <a:br>
              <a:rPr lang="cs-CZ" b="1" dirty="0" smtClean="0"/>
            </a:br>
            <a:r>
              <a:rPr lang="cs-CZ" b="1" dirty="0" smtClean="0"/>
              <a:t>A proč jsme si je vybrali?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4213" y="2413686"/>
            <a:ext cx="7224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KONTEXT</a:t>
            </a:r>
          </a:p>
          <a:p>
            <a:endParaRPr lang="cs-CZ" sz="2000" b="1" dirty="0"/>
          </a:p>
          <a:p>
            <a:r>
              <a:rPr lang="cs-CZ" sz="2000" b="1" dirty="0" smtClean="0"/>
              <a:t>Na časové ose jsou předem vyznačeny některé přelomové události rané lidské historie.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Můžou vám pomoci při řešení první otázky, kdy je budete moci využít jako orientační body ukazující </a:t>
            </a:r>
          </a:p>
          <a:p>
            <a:r>
              <a:rPr lang="cs-CZ" sz="2000" b="1" dirty="0" smtClean="0"/>
              <a:t>stav vývoje lidské civilizace.</a:t>
            </a:r>
          </a:p>
        </p:txBody>
      </p:sp>
    </p:spTree>
    <p:extLst>
      <p:ext uri="{BB962C8B-B14F-4D97-AF65-F5344CB8AC3E}">
        <p14:creationId xmlns:p14="http://schemas.microsoft.com/office/powerpoint/2010/main" val="23702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65861" cy="1026670"/>
          </a:xfrm>
        </p:spPr>
        <p:txBody>
          <a:bodyPr>
            <a:normAutofit/>
          </a:bodyPr>
          <a:lstStyle/>
          <a:p>
            <a:r>
              <a:rPr lang="cs-CZ" b="1" dirty="0" smtClean="0"/>
              <a:t>dnes lidé chovají skoro vše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83" y="3963788"/>
            <a:ext cx="3120547" cy="273676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82" y="1236590"/>
            <a:ext cx="2761481" cy="248409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0" y="1254874"/>
            <a:ext cx="4211070" cy="280738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1" y="4176917"/>
            <a:ext cx="3787815" cy="2523632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27" y="3832460"/>
            <a:ext cx="3855024" cy="288985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20" y="1218572"/>
            <a:ext cx="3755510" cy="25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8"/>
            <a:ext cx="10378740" cy="962276"/>
          </a:xfrm>
        </p:spPr>
        <p:txBody>
          <a:bodyPr>
            <a:normAutofit/>
          </a:bodyPr>
          <a:lstStyle/>
          <a:p>
            <a:r>
              <a:rPr lang="cs-CZ" b="1" dirty="0" smtClean="0"/>
              <a:t>MĚJTE RÁDI SVÉ ZVÍŘECÍ MILÁČKY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4"/>
            <a:ext cx="5835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 smtClean="0"/>
              <a:t>…A UVĚDOMTE SI, JAK DLOUHO UŽ DRŽÍ LIDSKOU CIVILIZACI NAD VODOU </a:t>
            </a:r>
            <a:r>
              <a:rPr lang="cs-CZ" sz="3200" b="1" dirty="0" smtClean="0">
                <a:sym typeface="Wingdings" panose="05000000000000000000" pitchFamily="2" charset="2"/>
              </a:rPr>
              <a:t> </a:t>
            </a:r>
            <a:endParaRPr 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7350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7" y="2413686"/>
            <a:ext cx="705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2093011"/>
            <a:ext cx="5925752" cy="44443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66" y="276343"/>
            <a:ext cx="5576053" cy="40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 smtClean="0"/>
              <a:t>1.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3810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8000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západní Asie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pratur – dnes již vyhubený (poslední zabit r. 1627 v dnešním Polsku)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maso, mléko, kůže, práce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7" y="1417138"/>
            <a:ext cx="6870692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2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0" y="2783018"/>
            <a:ext cx="6480720" cy="38884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5" y="480717"/>
            <a:ext cx="5163123" cy="38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2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8497" y="2306595"/>
            <a:ext cx="43545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3500 př. n. 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/>
              <a:t>S</a:t>
            </a:r>
            <a:r>
              <a:rPr lang="cs-CZ" sz="2000" b="1" dirty="0" smtClean="0"/>
              <a:t>třední Asie (dnešní Kazachstán)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dnes již vyhubený druh divokého koně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b="1" dirty="0" smtClean="0"/>
              <a:t>transport, práce, ale i maso, mléko (kumys)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50" y="261217"/>
            <a:ext cx="6310648" cy="62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261217"/>
            <a:ext cx="9473043" cy="1556951"/>
          </a:xfrm>
        </p:spPr>
        <p:txBody>
          <a:bodyPr>
            <a:normAutofit/>
          </a:bodyPr>
          <a:lstStyle/>
          <a:p>
            <a:r>
              <a:rPr lang="cs-CZ" b="1" dirty="0"/>
              <a:t>3</a:t>
            </a:r>
            <a:r>
              <a:rPr lang="cs-CZ" b="1" dirty="0" smtClean="0"/>
              <a:t>. KOLO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191265"/>
            <a:ext cx="6400800" cy="261025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8498" y="2413686"/>
            <a:ext cx="36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5" y="2995233"/>
            <a:ext cx="4833855" cy="33595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33" y="672218"/>
            <a:ext cx="6336360" cy="42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1471</TotalTime>
  <Words>782</Words>
  <Application>Microsoft Office PowerPoint</Application>
  <PresentationFormat>Širokoúhlá obrazovka</PresentationFormat>
  <Paragraphs>146</Paragraphs>
  <Slides>41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Calibri</vt:lpstr>
      <vt:lpstr>Century Gothic</vt:lpstr>
      <vt:lpstr>Wingdings</vt:lpstr>
      <vt:lpstr>Wingdings 3</vt:lpstr>
      <vt:lpstr>Řez</vt:lpstr>
      <vt:lpstr>Význam zvířat pro lidstvo</vt:lpstr>
      <vt:lpstr>Hra: odkdy nás provázejí? A proč jsme si je vybrali?</vt:lpstr>
      <vt:lpstr>Hra: odkdy nás provázejí? A proč jsme si je vybrali?</vt:lpstr>
      <vt:lpstr>Hra: odkdy nás provázejí? A proč jsme si je vybrali?</vt:lpstr>
      <vt:lpstr>1. KOLO </vt:lpstr>
      <vt:lpstr>1. KOLO </vt:lpstr>
      <vt:lpstr>2. KOLO </vt:lpstr>
      <vt:lpstr>2. KOLO </vt:lpstr>
      <vt:lpstr>3. KOLO </vt:lpstr>
      <vt:lpstr>3. KOLO </vt:lpstr>
      <vt:lpstr>4. KOLO </vt:lpstr>
      <vt:lpstr>4. KOLO </vt:lpstr>
      <vt:lpstr>5. KOLO </vt:lpstr>
      <vt:lpstr>5. KOLO </vt:lpstr>
      <vt:lpstr>6. KOLO </vt:lpstr>
      <vt:lpstr>6. KOLO </vt:lpstr>
      <vt:lpstr>7. KOLO </vt:lpstr>
      <vt:lpstr>7. KOLO </vt:lpstr>
      <vt:lpstr>8. KOLO </vt:lpstr>
      <vt:lpstr>8. KOLO </vt:lpstr>
      <vt:lpstr>9. KOLO </vt:lpstr>
      <vt:lpstr>9. KOLO </vt:lpstr>
      <vt:lpstr>10. KOLO </vt:lpstr>
      <vt:lpstr>10. KOLO </vt:lpstr>
      <vt:lpstr>11. KOLO </vt:lpstr>
      <vt:lpstr>11. KOLO </vt:lpstr>
      <vt:lpstr>12. KOLO </vt:lpstr>
      <vt:lpstr>12. KOLO </vt:lpstr>
      <vt:lpstr>13. KOLO </vt:lpstr>
      <vt:lpstr>13. KOLO </vt:lpstr>
      <vt:lpstr>JAK přicházeli v průběhu času... </vt:lpstr>
      <vt:lpstr>…a co bylo důvodem </vt:lpstr>
      <vt:lpstr>SAMOZŘEJMĚ NEBYLI JEDINÍ…</vt:lpstr>
      <vt:lpstr>SAMOZŘEJMĚ NEBYLI JEDINÍ…</vt:lpstr>
      <vt:lpstr>SAMOZŘEJMĚ NEBYLI JEDINÍ…</vt:lpstr>
      <vt:lpstr>SAMOZŘEJMĚ NEBYLI JEDINÍ…</vt:lpstr>
      <vt:lpstr>SAMOZŘEJMĚ NEBYLI JEDINÍ…</vt:lpstr>
      <vt:lpstr>SAMOZŘEJMĚ NEBYLI JEDINÍ…</vt:lpstr>
      <vt:lpstr>ale proč zrovna tyto druhy?</vt:lpstr>
      <vt:lpstr>dnes lidé chovají skoro vše</vt:lpstr>
      <vt:lpstr>MĚJTE RÁDI SVÉ ZVÍŘECÍ MILÁČKY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Marek Vojtěch</dc:creator>
  <cp:lastModifiedBy>Marek Vojtěch</cp:lastModifiedBy>
  <cp:revision>45</cp:revision>
  <dcterms:created xsi:type="dcterms:W3CDTF">2018-10-18T12:02:25Z</dcterms:created>
  <dcterms:modified xsi:type="dcterms:W3CDTF">2020-11-28T01:18:52Z</dcterms:modified>
</cp:coreProperties>
</file>